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0" r:id="rId4"/>
    <p:sldId id="261" r:id="rId5"/>
    <p:sldId id="263" r:id="rId6"/>
    <p:sldId id="264" r:id="rId7"/>
    <p:sldId id="287" r:id="rId8"/>
    <p:sldId id="271" r:id="rId9"/>
    <p:sldId id="289" r:id="rId10"/>
    <p:sldId id="265" r:id="rId11"/>
    <p:sldId id="266" r:id="rId12"/>
    <p:sldId id="272" r:id="rId13"/>
    <p:sldId id="273" r:id="rId14"/>
    <p:sldId id="274" r:id="rId15"/>
    <p:sldId id="275" r:id="rId16"/>
    <p:sldId id="276" r:id="rId17"/>
    <p:sldId id="277" r:id="rId18"/>
    <p:sldId id="278" r:id="rId19"/>
    <p:sldId id="281" r:id="rId20"/>
    <p:sldId id="280" r:id="rId21"/>
    <p:sldId id="282" r:id="rId22"/>
    <p:sldId id="283" r:id="rId23"/>
    <p:sldId id="284" r:id="rId24"/>
    <p:sldId id="285" r:id="rId25"/>
    <p:sldId id="286" r:id="rId26"/>
    <p:sldId id="288" r:id="rId27"/>
    <p:sldId id="290" r:id="rId28"/>
    <p:sldId id="291" r:id="rId29"/>
    <p:sldId id="270" r:id="rId30"/>
    <p:sldId id="292" r:id="rId31"/>
    <p:sldId id="294" r:id="rId32"/>
    <p:sldId id="293"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61" autoAdjust="0"/>
  </p:normalViewPr>
  <p:slideViewPr>
    <p:cSldViewPr>
      <p:cViewPr varScale="1">
        <p:scale>
          <a:sx n="61" d="100"/>
          <a:sy n="61" d="100"/>
        </p:scale>
        <p:origin x="-402"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BF861-1F53-4424-BDBA-DC21235A9C85}" type="datetimeFigureOut">
              <a:rPr lang="en-US" smtClean="0"/>
              <a:t>7/11/2016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18435-19D1-48A4-B1B6-9AA70E886CE2}" type="slidenum">
              <a:rPr lang="en-US" smtClean="0"/>
              <a:t>‹#›</a:t>
            </a:fld>
            <a:endParaRPr lang="en-US"/>
          </a:p>
        </p:txBody>
      </p:sp>
    </p:spTree>
    <p:extLst>
      <p:ext uri="{BB962C8B-B14F-4D97-AF65-F5344CB8AC3E}">
        <p14:creationId xmlns:p14="http://schemas.microsoft.com/office/powerpoint/2010/main" val="342717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I’ll be talking about how th</a:t>
            </a:r>
            <a:r>
              <a:rPr lang="en-US" baseline="0" dirty="0" smtClean="0"/>
              <a:t>e microbial composition of our intestines can affect the brain and behavior. We’ll be looking at a paper showing that just by changing the number of a single type of bacteria, you can change the behavior of an individual. This has important implications for treatment options in human psychological conditions.</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a:t>
            </a:fld>
            <a:endParaRPr lang="en-US"/>
          </a:p>
        </p:txBody>
      </p:sp>
    </p:spTree>
    <p:extLst>
      <p:ext uri="{BB962C8B-B14F-4D97-AF65-F5344CB8AC3E}">
        <p14:creationId xmlns:p14="http://schemas.microsoft.com/office/powerpoint/2010/main" val="419566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Okay, back</a:t>
            </a:r>
            <a:r>
              <a:rPr lang="en-US" sz="1200" i="0" kern="1200" baseline="0" dirty="0" smtClean="0">
                <a:solidFill>
                  <a:schemeClr val="tx1"/>
                </a:solidFill>
                <a:effectLst/>
                <a:latin typeface="+mn-lt"/>
                <a:ea typeface="+mn-ea"/>
                <a:cs typeface="+mn-cs"/>
              </a:rPr>
              <a:t> to the bacteria. </a:t>
            </a:r>
            <a:r>
              <a:rPr lang="en-US" sz="1200" i="0" kern="1200" dirty="0" smtClean="0">
                <a:solidFill>
                  <a:schemeClr val="tx1"/>
                </a:solidFill>
                <a:effectLst/>
                <a:latin typeface="+mn-lt"/>
                <a:ea typeface="+mn-ea"/>
                <a:cs typeface="+mn-cs"/>
              </a:rPr>
              <a:t>It is now generally accepted</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that a stable gut microbiota is essential for normal gut physiology and contributes to appropriate signaling along the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gut–brain axis and, thereby, to the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healthy status of the individual. As shown on the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right-hand side of the figure, intestinal </a:t>
            </a:r>
            <a:r>
              <a:rPr lang="en-US" sz="1200" i="0" kern="1200" dirty="0" err="1" smtClean="0">
                <a:solidFill>
                  <a:schemeClr val="tx1"/>
                </a:solidFill>
                <a:effectLst/>
                <a:latin typeface="+mn-lt"/>
                <a:ea typeface="+mn-ea"/>
                <a:cs typeface="+mn-cs"/>
              </a:rPr>
              <a:t>dysbiosis</a:t>
            </a:r>
            <a:r>
              <a:rPr lang="en-US" sz="1200" i="0" kern="1200" dirty="0" smtClean="0">
                <a:solidFill>
                  <a:schemeClr val="tx1"/>
                </a:solidFill>
                <a:effectLst/>
                <a:latin typeface="+mn-lt"/>
                <a:ea typeface="+mn-ea"/>
                <a:cs typeface="+mn-cs"/>
              </a:rPr>
              <a:t> can adversely influence gut physiology, leading to inappropriate gut–brain axis signaling and associated consequences for CNS functions and resulting in disease states. Conversely, stress at</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level of the CNS can affect gut</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function and lead to disturbances of the microbiome.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10</a:t>
            </a:fld>
            <a:endParaRPr lang="en-US"/>
          </a:p>
        </p:txBody>
      </p:sp>
    </p:spTree>
    <p:extLst>
      <p:ext uri="{BB962C8B-B14F-4D97-AF65-F5344CB8AC3E}">
        <p14:creationId xmlns:p14="http://schemas.microsoft.com/office/powerpoint/2010/main" val="428860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effectLst/>
                <a:latin typeface="+mn-lt"/>
                <a:ea typeface="+mn-ea"/>
                <a:cs typeface="+mn-cs"/>
              </a:rPr>
              <a:t>Many mechanisms have been proposed to explain how gut bacteria illicit effects on the brain. It has been long known that chronic stress alters the bacterial composition of the gut. And recent studies have been examining how the altered gut composition might in tern affect behavior. Part of this has to do with the fact that the stress response can irritate the walls of the intestines leading to a “leaky gut.” Even without this “leaky gut” phenomenon, there is an exchange of material between the gut bacteria and the host, including the release of bacteria-derived molecules that can be neuroactive. These molecules can access the circulation to reach the brain through the BBB, or can act on the Vagus nerve that innervates the intestines. Most importantly, though this exposure activates the hosts’  immune response, as I alluded to earlier. Unsurprisingly, this is the pathway of focus for the authors.</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218435-19D1-48A4-B1B6-9AA70E886CE2}" type="slidenum">
              <a:rPr lang="en-US" smtClean="0"/>
              <a:t>11</a:t>
            </a:fld>
            <a:endParaRPr lang="en-US"/>
          </a:p>
        </p:txBody>
      </p:sp>
    </p:spTree>
    <p:extLst>
      <p:ext uri="{BB962C8B-B14F-4D97-AF65-F5344CB8AC3E}">
        <p14:creationId xmlns:p14="http://schemas.microsoft.com/office/powerpoint/2010/main" val="276109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12</a:t>
            </a:fld>
            <a:endParaRPr lang="en-US"/>
          </a:p>
        </p:txBody>
      </p:sp>
    </p:spTree>
    <p:extLst>
      <p:ext uri="{BB962C8B-B14F-4D97-AF65-F5344CB8AC3E}">
        <p14:creationId xmlns:p14="http://schemas.microsoft.com/office/powerpoint/2010/main" val="324062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Previous studies conducted by the authors showed that strains of </a:t>
            </a:r>
            <a:r>
              <a:rPr lang="en-US" dirty="0" err="1" smtClean="0"/>
              <a:t>Bifidobacteria</a:t>
            </a:r>
            <a:r>
              <a:rPr lang="en-US" dirty="0" smtClean="0"/>
              <a:t> and Lactobacilli had anxiolytic and anti-depressive effects in rodents,</a:t>
            </a:r>
            <a:r>
              <a:rPr lang="en-US" baseline="0" dirty="0" smtClean="0"/>
              <a:t> and other research confirmed this effect in humans. Other bacteria such as lactobacilli also display similar properties but were not the focus of this investigation.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5218435-19D1-48A4-B1B6-9AA70E886CE2}" type="slidenum">
              <a:rPr lang="en-US" smtClean="0"/>
              <a:t>13</a:t>
            </a:fld>
            <a:endParaRPr lang="en-US"/>
          </a:p>
        </p:txBody>
      </p:sp>
    </p:spTree>
    <p:extLst>
      <p:ext uri="{BB962C8B-B14F-4D97-AF65-F5344CB8AC3E}">
        <p14:creationId xmlns:p14="http://schemas.microsoft.com/office/powerpoint/2010/main" val="58754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Bimuno</a:t>
            </a:r>
            <a:r>
              <a:rPr lang="en-US" dirty="0" smtClean="0"/>
              <a:t>® </a:t>
            </a:r>
            <a:r>
              <a:rPr lang="en-US" dirty="0" err="1" smtClean="0"/>
              <a:t>galacto</a:t>
            </a:r>
            <a:r>
              <a:rPr lang="en-US" dirty="0" smtClean="0"/>
              <a:t>-oligosaccharide (BGOS) is</a:t>
            </a:r>
            <a:r>
              <a:rPr lang="en-US" baseline="0" dirty="0" smtClean="0"/>
              <a:t> a commercially available prebiotic made of beta-galactose. Prebiotics are indigestible to the host but may be utilized by gut bacteria. While prebiotics are specific, they can promote the growth of many species of bacteria in the same Genus. This specific prebiotic has been shown to increase the composition of</a:t>
            </a:r>
            <a:r>
              <a:rPr lang="en-US" dirty="0" smtClean="0"/>
              <a:t> </a:t>
            </a:r>
            <a:r>
              <a:rPr lang="en-US" dirty="0" err="1" smtClean="0"/>
              <a:t>Bifidobacteria</a:t>
            </a:r>
            <a:r>
              <a:rPr lang="en-US" dirty="0" smtClean="0"/>
              <a:t> (containing over 30 species)</a:t>
            </a:r>
            <a:r>
              <a:rPr lang="en-US" baseline="0" dirty="0" smtClean="0"/>
              <a:t> it has also been shown to increase the populations </a:t>
            </a:r>
            <a:r>
              <a:rPr lang="en-US" dirty="0" smtClean="0"/>
              <a:t>other beneficial</a:t>
            </a:r>
            <a:r>
              <a:rPr lang="en-US" baseline="0" dirty="0" smtClean="0"/>
              <a:t> bacteria like lactobacilli.</a:t>
            </a:r>
          </a:p>
          <a:p>
            <a:r>
              <a:rPr lang="en-US" baseline="0" dirty="0" smtClean="0"/>
              <a:t>So… </a:t>
            </a:r>
          </a:p>
          <a:p>
            <a:r>
              <a:rPr lang="en-US" dirty="0" smtClean="0"/>
              <a:t>Lets get some mice scared and sad and see if prebiotics make them less scared and-or sad! </a:t>
            </a:r>
          </a:p>
          <a:p>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14</a:t>
            </a:fld>
            <a:endParaRPr lang="en-US"/>
          </a:p>
        </p:txBody>
      </p:sp>
    </p:spTree>
    <p:extLst>
      <p:ext uri="{BB962C8B-B14F-4D97-AF65-F5344CB8AC3E}">
        <p14:creationId xmlns:p14="http://schemas.microsoft.com/office/powerpoint/2010/main" val="369995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make mice sad and anxious by taking advantage of the “sickness behavior” that they demonstrate when they are infected. This includes decreased motor function for several hours after infection, which fully diminishes after the first 24 hours. Afterwards however, mice are still known to exhibit depressive and anxious behavior without motor impairment. Infecting mice with live bacteria or other pathogens might interfere with the commensal bacteria that are the focus of this study. Luckily the authors could accomplish the same effects with </a:t>
            </a:r>
            <a:r>
              <a:rPr lang="en-US" dirty="0" smtClean="0"/>
              <a:t>lipopolysaccharide (LPS),</a:t>
            </a:r>
            <a:r>
              <a:rPr lang="en-US" baseline="0" dirty="0" smtClean="0"/>
              <a:t> which is a cell wall component antigen </a:t>
            </a:r>
            <a:r>
              <a:rPr lang="en-US" dirty="0" smtClean="0"/>
              <a:t>from gram-negative bacteria.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15</a:t>
            </a:fld>
            <a:endParaRPr lang="en-US"/>
          </a:p>
        </p:txBody>
      </p:sp>
    </p:spTree>
    <p:extLst>
      <p:ext uri="{BB962C8B-B14F-4D97-AF65-F5344CB8AC3E}">
        <p14:creationId xmlns:p14="http://schemas.microsoft.com/office/powerpoint/2010/main" val="267144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o here is the outline of the experimental design. Male CD1 mice were used to maintain consistency with previous studies and also because these mice display increased pro-inflammatory cytokine response. 7-8 week old naturally born mice were fed pure water or water with BGOS for 3 weeks and then infected peripherally with LPS to induce sickness behavior. Three behavioral tests were then performed (which I will explain as I present the results). The locomotor activity test measured LPS and BGOS’s effects on depressive behavior, the marble burying test also tested depressive as well as anxious behavior and the Light dark box tested anxious behavior. After the second day of testing mice were sacrificed and had cytokine and serotonin receptor concentrations quantified from frontal cortex tissue.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16</a:t>
            </a:fld>
            <a:endParaRPr lang="en-US"/>
          </a:p>
        </p:txBody>
      </p:sp>
    </p:spTree>
    <p:extLst>
      <p:ext uri="{BB962C8B-B14F-4D97-AF65-F5344CB8AC3E}">
        <p14:creationId xmlns:p14="http://schemas.microsoft.com/office/powerpoint/2010/main" val="182399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pilot study was first conducted to determine appropriate controls and to ensure that the BGSO increased </a:t>
            </a:r>
            <a:r>
              <a:rPr lang="en-US" baseline="0" dirty="0" err="1" smtClean="0"/>
              <a:t>Bidifobacteria</a:t>
            </a:r>
            <a:r>
              <a:rPr lang="en-US" baseline="0" dirty="0" smtClean="0"/>
              <a:t> sufficiently. </a:t>
            </a:r>
            <a:r>
              <a:rPr lang="en-US" dirty="0" smtClean="0"/>
              <a:t>Previous</a:t>
            </a:r>
            <a:r>
              <a:rPr lang="en-US" baseline="0" dirty="0" smtClean="0"/>
              <a:t> studies involved administering BGSO through gastric gavage, to reduce the stress associated with that procedure, the authors studied the effects via drinking water. As a potential control, they used a solution containing only the free sugars contained in the BGSO solution (lactose, glucose, galactose) which is labeled BGFO Free Sugars (BFS). As expected, the BGOS resulted in a significant increase in colony forming units of </a:t>
            </a:r>
            <a:r>
              <a:rPr lang="en-US" baseline="0" dirty="0" err="1" smtClean="0"/>
              <a:t>Bifidobacteria</a:t>
            </a:r>
            <a:r>
              <a:rPr lang="en-US" baseline="0" dirty="0" smtClean="0"/>
              <a:t> in mouse feces. However, the mice really liked drinking the sugar water. Because the mean water intake was significantly higher in BFS than BGOS, and the intake of water and BGOS was similar water was used as the control in the study.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17</a:t>
            </a:fld>
            <a:endParaRPr lang="en-US"/>
          </a:p>
        </p:txBody>
      </p:sp>
    </p:spTree>
    <p:extLst>
      <p:ext uri="{BB962C8B-B14F-4D97-AF65-F5344CB8AC3E}">
        <p14:creationId xmlns:p14="http://schemas.microsoft.com/office/powerpoint/2010/main" val="271662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test, the behavior of mice is measured by how much they move to explore their environment. Sensors are placed around the box to track how much they’ve moved over time. In general, a more exploratory mouse can be imagined to be less effected by sickness behavior, and one that moves less is still exhibiting symptoms of sickness behavior.  This can be plotted as the number of sensor beam-breaks over time. Mice were in here for 2 hours.</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18</a:t>
            </a:fld>
            <a:endParaRPr lang="en-US"/>
          </a:p>
        </p:txBody>
      </p:sp>
    </p:spTree>
    <p:extLst>
      <p:ext uri="{BB962C8B-B14F-4D97-AF65-F5344CB8AC3E}">
        <p14:creationId xmlns:p14="http://schemas.microsoft.com/office/powerpoint/2010/main" val="147417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results are not very exciting for this initial test. Although we can see a main effect of LPS causing decreased movement in mice, (indicating locomotor impairment and a depressed-like state), BGOS treatment does not significantly affect this behavior. This is the way I look at it. Healthy mice are eager to explore new territory before getting bored, but the sick mice are more sad and don’t walk around as much before getting bored. </a:t>
            </a:r>
            <a:endParaRPr lang="en-US" dirty="0" smtClean="0"/>
          </a:p>
        </p:txBody>
      </p:sp>
      <p:sp>
        <p:nvSpPr>
          <p:cNvPr id="4" name="Slide Number Placeholder 3"/>
          <p:cNvSpPr>
            <a:spLocks noGrp="1"/>
          </p:cNvSpPr>
          <p:nvPr>
            <p:ph type="sldNum" sz="quarter" idx="10"/>
          </p:nvPr>
        </p:nvSpPr>
        <p:spPr/>
        <p:txBody>
          <a:bodyPr/>
          <a:lstStyle/>
          <a:p>
            <a:fld id="{85218435-19D1-48A4-B1B6-9AA70E886CE2}" type="slidenum">
              <a:rPr lang="en-US" smtClean="0"/>
              <a:t>19</a:t>
            </a:fld>
            <a:endParaRPr lang="en-US"/>
          </a:p>
        </p:txBody>
      </p:sp>
    </p:spTree>
    <p:extLst>
      <p:ext uri="{BB962C8B-B14F-4D97-AF65-F5344CB8AC3E}">
        <p14:creationId xmlns:p14="http://schemas.microsoft.com/office/powerpoint/2010/main" val="250847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time,</a:t>
            </a:r>
            <a:r>
              <a:rPr lang="en-US" baseline="0" dirty="0" smtClean="0"/>
              <a:t> I talked about how the bacteria in our gut interacted with our own metabolism in intricate and important ways. One of these was in the production of TMAO, an important risk factor for atherosclerosis. In this pathway, choline from the food that we eat gets converted into TMA by enzymes in gut bacteria. TMA then gets converted into TMAO by our liver which then contributes to atherosclerosis. The authors aim was to develop a small molecule inhibitor (called DMB) for the bacterial TMA </a:t>
            </a:r>
            <a:r>
              <a:rPr lang="en-US" baseline="0" dirty="0" err="1" smtClean="0"/>
              <a:t>lyases</a:t>
            </a:r>
            <a:r>
              <a:rPr lang="en-US" baseline="0" dirty="0" smtClean="0"/>
              <a:t>, blocking the formation of TMAO in the pathway. </a:t>
            </a:r>
            <a:endParaRPr lang="en-US" dirty="0" smtClean="0"/>
          </a:p>
        </p:txBody>
      </p:sp>
      <p:sp>
        <p:nvSpPr>
          <p:cNvPr id="4" name="Slide Number Placeholder 3"/>
          <p:cNvSpPr>
            <a:spLocks noGrp="1"/>
          </p:cNvSpPr>
          <p:nvPr>
            <p:ph type="sldNum" sz="quarter" idx="10"/>
          </p:nvPr>
        </p:nvSpPr>
        <p:spPr/>
        <p:txBody>
          <a:bodyPr/>
          <a:lstStyle/>
          <a:p>
            <a:fld id="{B253858A-6A9A-456A-8639-29564C974C11}" type="slidenum">
              <a:rPr lang="en-US" smtClean="0"/>
              <a:t>2</a:t>
            </a:fld>
            <a:endParaRPr lang="en-US"/>
          </a:p>
        </p:txBody>
      </p:sp>
    </p:spTree>
    <p:extLst>
      <p:ext uri="{BB962C8B-B14F-4D97-AF65-F5344CB8AC3E}">
        <p14:creationId xmlns:p14="http://schemas.microsoft.com/office/powerpoint/2010/main" val="4157443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test behavior</a:t>
            </a:r>
            <a:r>
              <a:rPr lang="en-US" baseline="0" dirty="0" smtClean="0"/>
              <a:t> was measured by evaluating how many marbles the mice buried marbles in soft bedding within a 30 minute period. Results were be plotted as the square root of how many of the 20 marbles each mouse buried.  This test is useful for testing </a:t>
            </a:r>
            <a:r>
              <a:rPr lang="en-US" baseline="0" dirty="0" err="1" smtClean="0"/>
              <a:t>neophobia</a:t>
            </a:r>
            <a:r>
              <a:rPr lang="en-US" baseline="0" dirty="0" smtClean="0"/>
              <a:t>, anxiety, and obsessive compulsive behaviors. Rodents will dig into the ground in font of new or potentially threatening things. Burying is thought to be a sign of anxious behavior.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20</a:t>
            </a:fld>
            <a:endParaRPr lang="en-US"/>
          </a:p>
        </p:txBody>
      </p:sp>
    </p:spTree>
    <p:extLst>
      <p:ext uri="{BB962C8B-B14F-4D97-AF65-F5344CB8AC3E}">
        <p14:creationId xmlns:p14="http://schemas.microsoft.com/office/powerpoint/2010/main" val="147417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the results did not indicate that BGOS had a significant effect. Interestingly, LPS injection had a significant effect and appeared to reduce this anxious behavior. However, the reduced digging activity may be more a result of a depressed state from sickness and less a result of reduced anxiety.</a:t>
            </a:r>
          </a:p>
        </p:txBody>
      </p:sp>
      <p:sp>
        <p:nvSpPr>
          <p:cNvPr id="4" name="Slide Number Placeholder 3"/>
          <p:cNvSpPr>
            <a:spLocks noGrp="1"/>
          </p:cNvSpPr>
          <p:nvPr>
            <p:ph type="sldNum" sz="quarter" idx="10"/>
          </p:nvPr>
        </p:nvSpPr>
        <p:spPr/>
        <p:txBody>
          <a:bodyPr/>
          <a:lstStyle/>
          <a:p>
            <a:fld id="{85218435-19D1-48A4-B1B6-9AA70E886CE2}" type="slidenum">
              <a:rPr lang="en-US" smtClean="0"/>
              <a:t>21</a:t>
            </a:fld>
            <a:endParaRPr lang="en-US"/>
          </a:p>
        </p:txBody>
      </p:sp>
    </p:spTree>
    <p:extLst>
      <p:ext uri="{BB962C8B-B14F-4D97-AF65-F5344CB8AC3E}">
        <p14:creationId xmlns:p14="http://schemas.microsoft.com/office/powerpoint/2010/main" val="208858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man, thigs aren’t looking good for this… </a:t>
            </a:r>
            <a:r>
              <a:rPr lang="en-US" baseline="0" dirty="0" smtClean="0"/>
              <a:t>Well </a:t>
            </a:r>
            <a:r>
              <a:rPr lang="en-US" baseline="0" dirty="0" smtClean="0"/>
              <a:t>remember that locomotor function is impaired in mice following LPS injection for several hours after. By 24 hours, all locomotor functionality is restored but there is a retained depressed/anxious state. So 24 hours after injection, the authors reevaluated anxious behavior by putting the mice through the Light-Dark box. This is another classic test for anxiety. It factors a mouse’s curiosity driven drive to explore open spaces with its fear of bright places (mice are nocturnal and tend to avoid light, where predators might see them). A box is partitioned into 2 sections, on dark and opaque, and one with clear walls that is brighter. There is a little doorway between the sections. The mice were placed into the dark section and allowed to explore freely for 5 minutes.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22</a:t>
            </a:fld>
            <a:endParaRPr lang="en-US"/>
          </a:p>
        </p:txBody>
      </p:sp>
    </p:spTree>
    <p:extLst>
      <p:ext uri="{BB962C8B-B14F-4D97-AF65-F5344CB8AC3E}">
        <p14:creationId xmlns:p14="http://schemas.microsoft.com/office/powerpoint/2010/main" val="282733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LPS</a:t>
            </a:r>
            <a:r>
              <a:rPr lang="en-US" baseline="0" dirty="0" smtClean="0"/>
              <a:t> treated mice showed increased hesitation to leave the safe dark room and explore the new environment. BGOS treatment abolished that behavior. Mice with (supposedly) increased </a:t>
            </a:r>
            <a:r>
              <a:rPr lang="en-US" baseline="0" dirty="0" err="1" smtClean="0"/>
              <a:t>Bifidobacteria</a:t>
            </a:r>
            <a:r>
              <a:rPr lang="en-US" baseline="0" dirty="0" smtClean="0"/>
              <a:t> exhibited normal behavior despite being infected with LPS. In the same way, mice with LPS spent less time in the light, but the BGOS prebiotic treatment also attenuated the effect. So overall mice with the prebiotic showed reduced anxiety in the face of LPS infection.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23</a:t>
            </a:fld>
            <a:endParaRPr lang="en-US"/>
          </a:p>
        </p:txBody>
      </p:sp>
    </p:spTree>
    <p:extLst>
      <p:ext uri="{BB962C8B-B14F-4D97-AF65-F5344CB8AC3E}">
        <p14:creationId xmlns:p14="http://schemas.microsoft.com/office/powerpoint/2010/main" val="377961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Importantly</a:t>
            </a:r>
            <a:r>
              <a:rPr lang="en-US" baseline="0" dirty="0" smtClean="0"/>
              <a:t>, the overall movement of the mice do not appear to be affected, as the number of room transitions remained similar across all groups. Therefore it does not seem that at this time point locomotor impairment was a factor in the results.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24</a:t>
            </a:fld>
            <a:endParaRPr lang="en-US"/>
          </a:p>
        </p:txBody>
      </p:sp>
    </p:spTree>
    <p:extLst>
      <p:ext uri="{BB962C8B-B14F-4D97-AF65-F5344CB8AC3E}">
        <p14:creationId xmlns:p14="http://schemas.microsoft.com/office/powerpoint/2010/main" val="367593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increased</a:t>
            </a:r>
            <a:r>
              <a:rPr lang="en-US" baseline="0" dirty="0" smtClean="0"/>
              <a:t> concentrations of specific cytokines are indicative inflammation that correlates with depression and anxiety in both rodents and in humans. The authors investigated the possible mechanisms behind the observed alterations in behavior by looking at these cytokines of interest from the mouse frontal cortex tissue. </a:t>
            </a:r>
            <a:r>
              <a:rPr lang="en-US" dirty="0" smtClean="0"/>
              <a:t>The concentrations</a:t>
            </a:r>
            <a:r>
              <a:rPr lang="en-US" baseline="0" dirty="0" smtClean="0"/>
              <a:t> of  these cytokines </a:t>
            </a:r>
            <a:r>
              <a:rPr lang="en-US" dirty="0" smtClean="0"/>
              <a:t>were measured</a:t>
            </a:r>
            <a:r>
              <a:rPr lang="en-US" baseline="0" dirty="0" smtClean="0"/>
              <a:t> from frontal cortex tissue using commercial ELISA kits. Results show that only IL1-B showed both significant increases following LPS treatment AND subsequent attenuation in mice treated with the prebiotic.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25</a:t>
            </a:fld>
            <a:endParaRPr lang="en-US"/>
          </a:p>
        </p:txBody>
      </p:sp>
    </p:spTree>
    <p:extLst>
      <p:ext uri="{BB962C8B-B14F-4D97-AF65-F5344CB8AC3E}">
        <p14:creationId xmlns:p14="http://schemas.microsoft.com/office/powerpoint/2010/main" val="1268380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also that an increased expression of some serotonergic 5-HT receptors are a strongly linked to depression and anxiety. In fact some anti-anxiety medications target these receptors. Here the authors show that there is a small but statistically significant increase in the number of expressed 5-HT2a receptors in mouse frontal cortexes. Critically, we can also see that BGOS treatment resulted in a lower expression of these receptors, mimicking the expression of non-injected mice. This is consistent with the normal-behavior phenotype. The same effect was not seen in another serotonergic receptor, 5-HT1aR . This suggests that LPS induced sickness behavior is acting on specific serotonergic receptors, presumably through the effects of IL-1b.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26</a:t>
            </a:fld>
            <a:endParaRPr lang="en-US"/>
          </a:p>
        </p:txBody>
      </p:sp>
    </p:spTree>
    <p:extLst>
      <p:ext uri="{BB962C8B-B14F-4D97-AF65-F5344CB8AC3E}">
        <p14:creationId xmlns:p14="http://schemas.microsoft.com/office/powerpoint/2010/main" val="2590721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27</a:t>
            </a:fld>
            <a:endParaRPr lang="en-US"/>
          </a:p>
        </p:txBody>
      </p:sp>
    </p:spTree>
    <p:extLst>
      <p:ext uri="{BB962C8B-B14F-4D97-AF65-F5344CB8AC3E}">
        <p14:creationId xmlns:p14="http://schemas.microsoft.com/office/powerpoint/2010/main" val="4209758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a:t>
            </a:r>
            <a:r>
              <a:rPr lang="en-US" baseline="0" dirty="0" smtClean="0"/>
              <a:t> important conclusion is that…. While the potential strategy for treating psychiatric disorders with prebiotics is still a very far off possibility, results like this are encouraging for further investigation.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28</a:t>
            </a:fld>
            <a:endParaRPr lang="en-US"/>
          </a:p>
        </p:txBody>
      </p:sp>
    </p:spTree>
    <p:extLst>
      <p:ext uri="{BB962C8B-B14F-4D97-AF65-F5344CB8AC3E}">
        <p14:creationId xmlns:p14="http://schemas.microsoft.com/office/powerpoint/2010/main" val="1970341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results demonstrated here were essentially treating anxiety from LPS-induced sickness behavior</a:t>
            </a:r>
          </a:p>
          <a:p>
            <a:pPr lvl="1"/>
            <a:r>
              <a:rPr lang="en-US" dirty="0" smtClean="0"/>
              <a:t>Other mechanisms (either endogenous or from bacteria) may be more prominent in human applications like the treatment of generalized anxiety </a:t>
            </a:r>
          </a:p>
          <a:p>
            <a:r>
              <a:rPr lang="en-US" dirty="0" smtClean="0"/>
              <a:t>2) </a:t>
            </a:r>
            <a:r>
              <a:rPr lang="en-US" baseline="0" dirty="0" smtClean="0"/>
              <a:t>The most obvious weakness is that most of the mouse tests were inconclusive or did not produce results supportive of the hypothesis. While it is true that the marble burying test could have been affected by remnant locomotor impairment, it begs the question, why didn’t the authors wait to conduct the test until the second day?</a:t>
            </a:r>
          </a:p>
          <a:p>
            <a:r>
              <a:rPr lang="en-US" baseline="0" dirty="0" smtClean="0"/>
              <a:t>3) We are to assume based on the pilot study and based off of previous reports that the effects of BGOS seen on mouse behavior and in the immune response was a result of an increase in the population of </a:t>
            </a:r>
            <a:r>
              <a:rPr lang="en-US" baseline="0" dirty="0" err="1" smtClean="0"/>
              <a:t>bifidobacteria</a:t>
            </a:r>
            <a:r>
              <a:rPr lang="en-US" baseline="0" dirty="0" smtClean="0"/>
              <a:t> in the gut. How simple would it have been to confirm </a:t>
            </a:r>
            <a:r>
              <a:rPr lang="en-US" baseline="0" dirty="0" err="1" smtClean="0"/>
              <a:t>bifidobacteria</a:t>
            </a:r>
            <a:r>
              <a:rPr lang="en-US" baseline="0" dirty="0" smtClean="0"/>
              <a:t> increased with BGSO treatment and that it corresponded to changes in mood? What would have been even better would be if they could have characterized the populations of other bacteria to see how they changed in response to stress and in response to BGOS. As it stands, the association between </a:t>
            </a:r>
            <a:r>
              <a:rPr lang="en-US" baseline="0" dirty="0" err="1" smtClean="0"/>
              <a:t>bifidobacteria</a:t>
            </a:r>
            <a:r>
              <a:rPr lang="en-US" baseline="0" dirty="0" smtClean="0"/>
              <a:t> and anxiolytic effects is only assumed. Maybe there are other as-of-now correlated bacteria that are affected by BGOS or maybe other bacterial shifts occur alongside changes in mood that might also be implicated in anxiolytic activity.  </a:t>
            </a:r>
          </a:p>
          <a:p>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29</a:t>
            </a:fld>
            <a:endParaRPr lang="en-US"/>
          </a:p>
        </p:txBody>
      </p:sp>
    </p:spTree>
    <p:extLst>
      <p:ext uri="{BB962C8B-B14F-4D97-AF65-F5344CB8AC3E}">
        <p14:creationId xmlns:p14="http://schemas.microsoft.com/office/powerpoint/2010/main" val="395256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they showed some convincing evidence that this strategy might be effective for treating atherosclerosis</a:t>
            </a:r>
          </a:p>
          <a:p>
            <a:r>
              <a:rPr lang="en-US" baseline="0" dirty="0" smtClean="0"/>
              <a:t>Red: DMB greatly reduced choline-derived TMA production in isolated bacteria</a:t>
            </a:r>
          </a:p>
          <a:p>
            <a:r>
              <a:rPr lang="en-US" dirty="0" smtClean="0"/>
              <a:t>Green: mice on choline</a:t>
            </a:r>
            <a:r>
              <a:rPr lang="en-US" baseline="0" dirty="0" smtClean="0"/>
              <a:t> diets with DMB in their drinking water showed significant reductions in systemic TMAO</a:t>
            </a:r>
          </a:p>
          <a:p>
            <a:r>
              <a:rPr lang="en-US" baseline="0" dirty="0" smtClean="0"/>
              <a:t>Red: and this reduction in TMAO correlated with an attenuation of atherosclerotic phenotypes (here you can see a reduction in aortic plaque size)</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3</a:t>
            </a:fld>
            <a:endParaRPr lang="en-US"/>
          </a:p>
        </p:txBody>
      </p:sp>
    </p:spTree>
    <p:extLst>
      <p:ext uri="{BB962C8B-B14F-4D97-AF65-F5344CB8AC3E}">
        <p14:creationId xmlns:p14="http://schemas.microsoft.com/office/powerpoint/2010/main" val="15432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30</a:t>
            </a:fld>
            <a:endParaRPr lang="en-US"/>
          </a:p>
        </p:txBody>
      </p:sp>
    </p:spTree>
    <p:extLst>
      <p:ext uri="{BB962C8B-B14F-4D97-AF65-F5344CB8AC3E}">
        <p14:creationId xmlns:p14="http://schemas.microsoft.com/office/powerpoint/2010/main" val="3711519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858A-6A9A-456A-8639-29564C974C11}" type="slidenum">
              <a:rPr lang="en-US" smtClean="0"/>
              <a:t>31</a:t>
            </a:fld>
            <a:endParaRPr lang="en-US"/>
          </a:p>
        </p:txBody>
      </p:sp>
    </p:spTree>
    <p:extLst>
      <p:ext uri="{BB962C8B-B14F-4D97-AF65-F5344CB8AC3E}">
        <p14:creationId xmlns:p14="http://schemas.microsoft.com/office/powerpoint/2010/main" val="216206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what I left off with last time is kind of where I’ll pick up today: the authors showed that the bacterial composition shifted in mice with different diets AND also shifted in response to DMB treatment. This is a principle component analysis where each point represents the gut microbiome composition of a single mouse points cluster by diet and treatment type, meaning that those are similar to each other. Furthermore they could show increases or decreases in the proportions of specific species and correlate them with the phenotypes of the mice. Last time I raised the question of whether the effects seen in this study came directly from the inhibitors effect on the microbial enzymes, or whether DMB’s main effect came from the fact that it elicited a selective pressure on the microbial ecosystem that favored one species to grow over another. In other words perhaps the shift in TMA production came from the fact that there was a shift in the microbiome composition</a:t>
            </a:r>
            <a:endParaRPr lang="en-US" dirty="0"/>
          </a:p>
        </p:txBody>
      </p:sp>
      <p:sp>
        <p:nvSpPr>
          <p:cNvPr id="4" name="Slide Number Placeholder 3"/>
          <p:cNvSpPr>
            <a:spLocks noGrp="1"/>
          </p:cNvSpPr>
          <p:nvPr>
            <p:ph type="sldNum" sz="quarter" idx="10"/>
          </p:nvPr>
        </p:nvSpPr>
        <p:spPr/>
        <p:txBody>
          <a:bodyPr/>
          <a:lstStyle/>
          <a:p>
            <a:fld id="{B253858A-6A9A-456A-8639-29564C974C11}" type="slidenum">
              <a:rPr lang="en-US" smtClean="0"/>
              <a:t>4</a:t>
            </a:fld>
            <a:endParaRPr lang="en-US"/>
          </a:p>
        </p:txBody>
      </p:sp>
    </p:spTree>
    <p:extLst>
      <p:ext uri="{BB962C8B-B14F-4D97-AF65-F5344CB8AC3E}">
        <p14:creationId xmlns:p14="http://schemas.microsoft.com/office/powerpoint/2010/main" val="379505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we are poised to ask, can we manipulate the microbiome composition to treat these complex host-commensal pathologies? This strategy would not require identifying specific drug targets in bacteria and testing multiple chemical derivatives for effectiveness, like I talked about in my last talk. Rather, in this strategy, you could get away with using the much cheaper pro-biotics and/or pre-biotic. Plus using this approach, you would reduce risks associated with off-target effects of small molecule drugs.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5</a:t>
            </a:fld>
            <a:endParaRPr lang="en-US"/>
          </a:p>
        </p:txBody>
      </p:sp>
    </p:spTree>
    <p:extLst>
      <p:ext uri="{BB962C8B-B14F-4D97-AF65-F5344CB8AC3E}">
        <p14:creationId xmlns:p14="http://schemas.microsoft.com/office/powerpoint/2010/main" val="425945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it turns out,</a:t>
            </a:r>
            <a:r>
              <a:rPr lang="en-US" baseline="0" dirty="0" smtClean="0"/>
              <a:t> investigators are already exploring this in some very fascinating example cases. Today I’ll be moving away from atherosclerosis and focusing on another way commensal bacteria play a role in host biology: the effect they have on brain chemistry and behavior. As you can read from the title, they used prebiotics to affect microbial composition in mice in such a way as to reduce anxious behavior. Now, I didn’t choose to present this article because it was flawless or that it had unshakable, conclusive results. But I chose it because it is among the first to show that directly targeting commensal bacteria can affect behavior and brain chemistry. </a:t>
            </a:r>
          </a:p>
          <a:p>
            <a:endParaRPr lang="en-US" baseline="0" dirty="0" smtClean="0"/>
          </a:p>
          <a:p>
            <a:r>
              <a:rPr lang="en-US" baseline="0" dirty="0" smtClean="0"/>
              <a:t>This offers some initial evidence that it might be possible to treat psychological conditions like depression and anxiety by targeting commensal bacteria. </a:t>
            </a:r>
            <a:endParaRPr lang="en-US" dirty="0" smtClean="0"/>
          </a:p>
        </p:txBody>
      </p:sp>
      <p:sp>
        <p:nvSpPr>
          <p:cNvPr id="4" name="Slide Number Placeholder 3"/>
          <p:cNvSpPr>
            <a:spLocks noGrp="1"/>
          </p:cNvSpPr>
          <p:nvPr>
            <p:ph type="sldNum" sz="quarter" idx="10"/>
          </p:nvPr>
        </p:nvSpPr>
        <p:spPr/>
        <p:txBody>
          <a:bodyPr/>
          <a:lstStyle/>
          <a:p>
            <a:fld id="{85218435-19D1-48A4-B1B6-9AA70E886CE2}" type="slidenum">
              <a:rPr lang="en-US" smtClean="0"/>
              <a:t>6</a:t>
            </a:fld>
            <a:endParaRPr lang="en-US"/>
          </a:p>
        </p:txBody>
      </p:sp>
    </p:spTree>
    <p:extLst>
      <p:ext uri="{BB962C8B-B14F-4D97-AF65-F5344CB8AC3E}">
        <p14:creationId xmlns:p14="http://schemas.microsoft.com/office/powerpoint/2010/main" val="123783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more,</a:t>
            </a:r>
            <a:r>
              <a:rPr lang="en-US" baseline="0" dirty="0" smtClean="0"/>
              <a:t> prescription medication, while effective alongside therapy for many sufferers has many risks associated with it. Side effects include dramatic exacerbation of the worst symptoms of the disorders that they are designed to treat. These include suicidal thoughts, irritability, and increased anxiety. This is especially true for children and young adults. For this reason, it is especially attractive for new treatments to be developed for mood disorders.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7</a:t>
            </a:fld>
            <a:endParaRPr lang="en-US"/>
          </a:p>
        </p:txBody>
      </p:sp>
    </p:spTree>
    <p:extLst>
      <p:ext uri="{BB962C8B-B14F-4D97-AF65-F5344CB8AC3E}">
        <p14:creationId xmlns:p14="http://schemas.microsoft.com/office/powerpoint/2010/main" val="47626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the main causes for anxiety, depression, and other psychological disorders stem from a highly complex set of environmental and genetic factors coupled with the personal experiences of an individual. There’s not one cause for these disorders and there will likely never be a single treatment solution, but new investigations into the brain chemistry of psychiatric patients have opened up some avenues that haven’t been fully explored. One such avenue is the correlation between inflammation and mood disorders. </a:t>
            </a:r>
          </a:p>
          <a:p>
            <a:endParaRPr lang="en-US" baseline="0" dirty="0" smtClean="0"/>
          </a:p>
          <a:p>
            <a:r>
              <a:rPr lang="en-US" baseline="0" dirty="0" smtClean="0"/>
              <a:t>Serotonin or 5-HT is an important neurotransmitter for regulating smooth muscle tone, nerve impulses and also contributes for well being and happiness. Through mechanisms that I can’t go into today, an increase in the number of 5-HT receptors have been consistently found in the brains of depressed people post-mortem, especially in the brains of people who committed suicide. </a:t>
            </a:r>
          </a:p>
          <a:p>
            <a:r>
              <a:rPr lang="en-US" baseline="0" dirty="0" smtClean="0"/>
              <a:t> </a:t>
            </a:r>
          </a:p>
          <a:p>
            <a:r>
              <a:rPr lang="en-US" baseline="0" dirty="0" smtClean="0"/>
              <a:t>Many studies point out the fact that cytokine inflammatory signaling often occurs alongside this phenomenon. These cytokines include IL1-b, IL6, </a:t>
            </a:r>
            <a:r>
              <a:rPr lang="en-US" baseline="0" dirty="0" err="1" smtClean="0"/>
              <a:t>INFgamma</a:t>
            </a:r>
            <a:r>
              <a:rPr lang="en-US" baseline="0" dirty="0" smtClean="0"/>
              <a:t>, </a:t>
            </a:r>
            <a:r>
              <a:rPr lang="en-US" baseline="0" dirty="0" err="1" smtClean="0"/>
              <a:t>TNFalpha</a:t>
            </a:r>
            <a:r>
              <a:rPr lang="en-US" baseline="0" dirty="0" smtClean="0"/>
              <a:t>, and IL10 (note shown here). </a:t>
            </a:r>
          </a:p>
        </p:txBody>
      </p:sp>
      <p:sp>
        <p:nvSpPr>
          <p:cNvPr id="4" name="Slide Number Placeholder 3"/>
          <p:cNvSpPr>
            <a:spLocks noGrp="1"/>
          </p:cNvSpPr>
          <p:nvPr>
            <p:ph type="sldNum" sz="quarter" idx="10"/>
          </p:nvPr>
        </p:nvSpPr>
        <p:spPr/>
        <p:txBody>
          <a:bodyPr/>
          <a:lstStyle/>
          <a:p>
            <a:fld id="{85218435-19D1-48A4-B1B6-9AA70E886CE2}" type="slidenum">
              <a:rPr lang="en-US" smtClean="0"/>
              <a:t>8</a:t>
            </a:fld>
            <a:endParaRPr lang="en-US"/>
          </a:p>
        </p:txBody>
      </p:sp>
    </p:spTree>
    <p:extLst>
      <p:ext uri="{BB962C8B-B14F-4D97-AF65-F5344CB8AC3E}">
        <p14:creationId xmlns:p14="http://schemas.microsoft.com/office/powerpoint/2010/main" val="175687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happily spare you the excruciating details, but for anyone interested</a:t>
            </a:r>
            <a:r>
              <a:rPr lang="en-US" baseline="0" dirty="0" smtClean="0"/>
              <a:t>, this review from </a:t>
            </a:r>
            <a:r>
              <a:rPr lang="en-US" baseline="0" dirty="0" err="1" smtClean="0"/>
              <a:t>Felger</a:t>
            </a:r>
            <a:r>
              <a:rPr lang="en-US" baseline="0" dirty="0" smtClean="0"/>
              <a:t> and </a:t>
            </a:r>
            <a:r>
              <a:rPr lang="en-US" baseline="0" dirty="0" err="1" smtClean="0"/>
              <a:t>Lotrich</a:t>
            </a:r>
            <a:r>
              <a:rPr lang="en-US" baseline="0" dirty="0" smtClean="0"/>
              <a:t> covers inflammation and depression and points out therapeutic potential. </a:t>
            </a:r>
            <a:endParaRPr lang="en-US" dirty="0"/>
          </a:p>
        </p:txBody>
      </p:sp>
      <p:sp>
        <p:nvSpPr>
          <p:cNvPr id="4" name="Slide Number Placeholder 3"/>
          <p:cNvSpPr>
            <a:spLocks noGrp="1"/>
          </p:cNvSpPr>
          <p:nvPr>
            <p:ph type="sldNum" sz="quarter" idx="10"/>
          </p:nvPr>
        </p:nvSpPr>
        <p:spPr/>
        <p:txBody>
          <a:bodyPr/>
          <a:lstStyle/>
          <a:p>
            <a:fld id="{85218435-19D1-48A4-B1B6-9AA70E886CE2}" type="slidenum">
              <a:rPr lang="en-US" smtClean="0"/>
              <a:t>9</a:t>
            </a:fld>
            <a:endParaRPr lang="en-US"/>
          </a:p>
        </p:txBody>
      </p:sp>
    </p:spTree>
    <p:extLst>
      <p:ext uri="{BB962C8B-B14F-4D97-AF65-F5344CB8AC3E}">
        <p14:creationId xmlns:p14="http://schemas.microsoft.com/office/powerpoint/2010/main" val="113615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3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58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7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40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9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11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10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28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89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F70EB7-A20B-4A35-ADC3-891D35747792}"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DD1B2F-33D0-4CC0-8C8D-92118A8E0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408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imh.nih.gov/health/statistics/prevalence/any-disorder-among-children.shtml" TargetMode="External"/><Relationship Id="rId7" Type="http://schemas.openxmlformats.org/officeDocument/2006/relationships/hyperlink" Target="https://www.nami.org/Learn-More/Mental-Health-By-the-Numb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uicidology.org/Portals/14/docs/Resources/FactSheets/2013datapgsv2alt.pdf" TargetMode="External"/><Relationship Id="rId5" Type="http://schemas.openxmlformats.org/officeDocument/2006/relationships/hyperlink" Target="http://www.hcup-us.ahrq.gov/reports/factsandfigures/2009/pdfs/FF_report_2009.pdf" TargetMode="External"/><Relationship Id="rId4" Type="http://schemas.openxmlformats.org/officeDocument/2006/relationships/hyperlink" Target="http://www.nimh.nih.gov/health/statistics/prevalence/any-anxiety-disorder-among-adults.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gut (microbiome) feeling about the brain</a:t>
            </a:r>
            <a:endParaRPr lang="en-US" dirty="0"/>
          </a:p>
        </p:txBody>
      </p:sp>
      <p:sp>
        <p:nvSpPr>
          <p:cNvPr id="3" name="Subtitle 2"/>
          <p:cNvSpPr>
            <a:spLocks noGrp="1"/>
          </p:cNvSpPr>
          <p:nvPr>
            <p:ph type="subTitle" idx="1"/>
          </p:nvPr>
        </p:nvSpPr>
        <p:spPr>
          <a:xfrm>
            <a:off x="1219200" y="2724150"/>
            <a:ext cx="6858000" cy="1241822"/>
          </a:xfrm>
        </p:spPr>
        <p:txBody>
          <a:bodyPr/>
          <a:lstStyle/>
          <a:p>
            <a:r>
              <a:rPr lang="en-US" dirty="0" smtClean="0"/>
              <a:t>Presented by Eugene Hinderer</a:t>
            </a:r>
            <a:endParaRPr lang="en-US" dirty="0"/>
          </a:p>
        </p:txBody>
      </p:sp>
      <p:sp>
        <p:nvSpPr>
          <p:cNvPr id="4" name="TextBox 3"/>
          <p:cNvSpPr txBox="1"/>
          <p:nvPr/>
        </p:nvSpPr>
        <p:spPr>
          <a:xfrm>
            <a:off x="228600" y="4541282"/>
            <a:ext cx="5715000" cy="369332"/>
          </a:xfrm>
          <a:prstGeom prst="rect">
            <a:avLst/>
          </a:prstGeom>
          <a:noFill/>
        </p:spPr>
        <p:txBody>
          <a:bodyPr wrap="square" rtlCol="0">
            <a:spAutoFit/>
          </a:bodyPr>
          <a:lstStyle/>
          <a:p>
            <a:r>
              <a:rPr lang="en-US" dirty="0" smtClean="0"/>
              <a:t>Brilliant title ripped from Sherwin et. al 2016</a:t>
            </a:r>
            <a:endParaRPr lang="en-US" dirty="0"/>
          </a:p>
        </p:txBody>
      </p:sp>
    </p:spTree>
    <p:extLst>
      <p:ext uri="{BB962C8B-B14F-4D97-AF65-F5344CB8AC3E}">
        <p14:creationId xmlns:p14="http://schemas.microsoft.com/office/powerpoint/2010/main" val="354024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Gut microbes influence CNS signaling </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52550"/>
            <a:ext cx="7336100" cy="3657600"/>
          </a:xfrm>
        </p:spPr>
      </p:pic>
      <p:sp>
        <p:nvSpPr>
          <p:cNvPr id="9" name="TextBox 8"/>
          <p:cNvSpPr txBox="1"/>
          <p:nvPr/>
        </p:nvSpPr>
        <p:spPr>
          <a:xfrm>
            <a:off x="685800" y="4831728"/>
            <a:ext cx="1055417" cy="192360"/>
          </a:xfrm>
          <a:prstGeom prst="rect">
            <a:avLst/>
          </a:prstGeom>
          <a:noFill/>
        </p:spPr>
        <p:txBody>
          <a:bodyPr wrap="none" lIns="68580" tIns="34290" rIns="68580" bIns="34290" rtlCol="0">
            <a:spAutoFit/>
          </a:bodyPr>
          <a:lstStyle/>
          <a:p>
            <a:r>
              <a:rPr lang="en-US" sz="800" dirty="0" err="1" smtClean="0"/>
              <a:t>Cryan</a:t>
            </a:r>
            <a:r>
              <a:rPr lang="en-US" sz="800" dirty="0" smtClean="0"/>
              <a:t> and </a:t>
            </a:r>
            <a:r>
              <a:rPr lang="en-US" sz="800" dirty="0" err="1" smtClean="0"/>
              <a:t>Dinan</a:t>
            </a:r>
            <a:r>
              <a:rPr lang="en-US" sz="800" dirty="0" smtClean="0"/>
              <a:t> 2012</a:t>
            </a:r>
            <a:endParaRPr lang="en-US" sz="800" dirty="0"/>
          </a:p>
        </p:txBody>
      </p:sp>
    </p:spTree>
    <p:extLst>
      <p:ext uri="{BB962C8B-B14F-4D97-AF65-F5344CB8AC3E}">
        <p14:creationId xmlns:p14="http://schemas.microsoft.com/office/powerpoint/2010/main" val="2628454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mechanisms implicated along gut-brain-axis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66393"/>
            <a:ext cx="3200400" cy="3465335"/>
          </a:xfrm>
        </p:spPr>
      </p:pic>
      <p:sp>
        <p:nvSpPr>
          <p:cNvPr id="5" name="TextBox 4"/>
          <p:cNvSpPr txBox="1"/>
          <p:nvPr/>
        </p:nvSpPr>
        <p:spPr>
          <a:xfrm>
            <a:off x="685800" y="4831728"/>
            <a:ext cx="1055417" cy="192360"/>
          </a:xfrm>
          <a:prstGeom prst="rect">
            <a:avLst/>
          </a:prstGeom>
          <a:noFill/>
        </p:spPr>
        <p:txBody>
          <a:bodyPr wrap="none" lIns="68580" tIns="34290" rIns="68580" bIns="34290" rtlCol="0">
            <a:spAutoFit/>
          </a:bodyPr>
          <a:lstStyle/>
          <a:p>
            <a:r>
              <a:rPr lang="en-US" sz="800" dirty="0" err="1" smtClean="0"/>
              <a:t>Cryan</a:t>
            </a:r>
            <a:r>
              <a:rPr lang="en-US" sz="800" dirty="0" smtClean="0"/>
              <a:t> and </a:t>
            </a:r>
            <a:r>
              <a:rPr lang="en-US" sz="800" dirty="0" err="1" smtClean="0"/>
              <a:t>Dinan</a:t>
            </a:r>
            <a:r>
              <a:rPr lang="en-US" sz="800" dirty="0" smtClean="0"/>
              <a:t> 2012</a:t>
            </a:r>
            <a:endParaRPr lang="en-US" sz="800" dirty="0"/>
          </a:p>
        </p:txBody>
      </p:sp>
      <p:sp>
        <p:nvSpPr>
          <p:cNvPr id="3" name="TextBox 2"/>
          <p:cNvSpPr txBox="1"/>
          <p:nvPr/>
        </p:nvSpPr>
        <p:spPr>
          <a:xfrm>
            <a:off x="3886200" y="1419093"/>
            <a:ext cx="5044458" cy="923330"/>
          </a:xfrm>
          <a:prstGeom prst="rect">
            <a:avLst/>
          </a:prstGeom>
          <a:noFill/>
        </p:spPr>
        <p:txBody>
          <a:bodyPr wrap="none" rtlCol="0">
            <a:spAutoFit/>
          </a:bodyPr>
          <a:lstStyle/>
          <a:p>
            <a:r>
              <a:rPr lang="en-US" dirty="0" smtClean="0"/>
              <a:t>Endocrine: bidirectional influence along HPA axis</a:t>
            </a:r>
          </a:p>
          <a:p>
            <a:pPr marL="742950" lvl="1" indent="-285750">
              <a:buFont typeface="Arial" panose="020B0604020202020204" pitchFamily="34" charset="0"/>
              <a:buChar char="•"/>
            </a:pPr>
            <a:r>
              <a:rPr lang="en-US" dirty="0" smtClean="0"/>
              <a:t>Chronic stress alters microflora composition</a:t>
            </a:r>
          </a:p>
          <a:p>
            <a:pPr marL="742950" lvl="1" indent="-285750">
              <a:buFont typeface="Arial" panose="020B0604020202020204" pitchFamily="34" charset="0"/>
              <a:buChar char="•"/>
            </a:pPr>
            <a:r>
              <a:rPr lang="en-US" dirty="0" smtClean="0"/>
              <a:t>Microflora affect HPA axis</a:t>
            </a:r>
          </a:p>
        </p:txBody>
      </p:sp>
      <p:sp>
        <p:nvSpPr>
          <p:cNvPr id="6" name="TextBox 5"/>
          <p:cNvSpPr txBox="1"/>
          <p:nvPr/>
        </p:nvSpPr>
        <p:spPr>
          <a:xfrm>
            <a:off x="3886200" y="2342423"/>
            <a:ext cx="4639988" cy="923330"/>
          </a:xfrm>
          <a:prstGeom prst="rect">
            <a:avLst/>
          </a:prstGeom>
          <a:noFill/>
        </p:spPr>
        <p:txBody>
          <a:bodyPr wrap="none" rtlCol="0">
            <a:spAutoFit/>
          </a:bodyPr>
          <a:lstStyle/>
          <a:p>
            <a:r>
              <a:rPr lang="en-US" dirty="0" smtClean="0"/>
              <a:t>Neural: bacteria-derived neuroactive molecules</a:t>
            </a:r>
          </a:p>
          <a:p>
            <a:pPr marL="742950" lvl="1" indent="-285750">
              <a:buFont typeface="Arial" panose="020B0604020202020204" pitchFamily="34" charset="0"/>
              <a:buChar char="•"/>
            </a:pPr>
            <a:r>
              <a:rPr lang="en-US" dirty="0" smtClean="0"/>
              <a:t>Enter circulation </a:t>
            </a:r>
          </a:p>
          <a:p>
            <a:pPr marL="742950" lvl="1" indent="-285750">
              <a:buFont typeface="Arial" panose="020B0604020202020204" pitchFamily="34" charset="0"/>
              <a:buChar char="•"/>
            </a:pPr>
            <a:r>
              <a:rPr lang="en-US" dirty="0" smtClean="0"/>
              <a:t>Act on </a:t>
            </a:r>
            <a:r>
              <a:rPr lang="en-US" dirty="0"/>
              <a:t>v</a:t>
            </a:r>
            <a:r>
              <a:rPr lang="en-US" dirty="0" smtClean="0"/>
              <a:t>agus nerve</a:t>
            </a:r>
          </a:p>
        </p:txBody>
      </p:sp>
      <p:sp>
        <p:nvSpPr>
          <p:cNvPr id="7" name="TextBox 6"/>
          <p:cNvSpPr txBox="1"/>
          <p:nvPr/>
        </p:nvSpPr>
        <p:spPr>
          <a:xfrm>
            <a:off x="3886200" y="3265753"/>
            <a:ext cx="5424114" cy="1200329"/>
          </a:xfrm>
          <a:prstGeom prst="rect">
            <a:avLst/>
          </a:prstGeom>
          <a:noFill/>
        </p:spPr>
        <p:txBody>
          <a:bodyPr wrap="none" rtlCol="0">
            <a:spAutoFit/>
          </a:bodyPr>
          <a:lstStyle/>
          <a:p>
            <a:r>
              <a:rPr lang="en-US" dirty="0" smtClean="0">
                <a:solidFill>
                  <a:srgbClr val="FF0000"/>
                </a:solidFill>
              </a:rPr>
              <a:t>Immune: bacteria activate inflammatory response</a:t>
            </a:r>
          </a:p>
          <a:p>
            <a:pPr marL="742950" lvl="1" indent="-285750">
              <a:buFont typeface="Arial" panose="020B0604020202020204" pitchFamily="34" charset="0"/>
              <a:buChar char="•"/>
            </a:pPr>
            <a:r>
              <a:rPr lang="en-US" dirty="0" smtClean="0">
                <a:solidFill>
                  <a:srgbClr val="FF0000"/>
                </a:solidFill>
              </a:rPr>
              <a:t>Immune cell activation, including microglia</a:t>
            </a:r>
          </a:p>
          <a:p>
            <a:pPr marL="742950" lvl="1" indent="-285750">
              <a:buFont typeface="Arial" panose="020B0604020202020204" pitchFamily="34" charset="0"/>
              <a:buChar char="•"/>
            </a:pPr>
            <a:r>
              <a:rPr lang="en-US" dirty="0" smtClean="0">
                <a:solidFill>
                  <a:srgbClr val="FF0000"/>
                </a:solidFill>
              </a:rPr>
              <a:t>Release of  cytokines (IL-1, IL-6, IL-10, TNF</a:t>
            </a:r>
            <a:r>
              <a:rPr lang="el-GR" dirty="0" smtClean="0">
                <a:solidFill>
                  <a:srgbClr val="FF0000"/>
                </a:solidFill>
              </a:rPr>
              <a:t>α</a:t>
            </a:r>
            <a:r>
              <a:rPr lang="en-US" dirty="0" smtClean="0">
                <a:solidFill>
                  <a:srgbClr val="FF0000"/>
                </a:solidFill>
              </a:rPr>
              <a:t>)</a:t>
            </a:r>
          </a:p>
          <a:p>
            <a:pPr marL="742950" lvl="1" indent="-285750">
              <a:buFont typeface="Arial" panose="020B0604020202020204" pitchFamily="34" charset="0"/>
              <a:buChar char="•"/>
            </a:pPr>
            <a:r>
              <a:rPr lang="en-US" dirty="0" smtClean="0">
                <a:solidFill>
                  <a:srgbClr val="FF0000"/>
                </a:solidFill>
              </a:rPr>
              <a:t>Increased serotonergic receptor density (5-HTR)</a:t>
            </a:r>
          </a:p>
        </p:txBody>
      </p:sp>
    </p:spTree>
    <p:extLst>
      <p:ext uri="{BB962C8B-B14F-4D97-AF65-F5344CB8AC3E}">
        <p14:creationId xmlns:p14="http://schemas.microsoft.com/office/powerpoint/2010/main" val="3444873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ays to alter the microbiome</a:t>
            </a:r>
            <a:endParaRPr lang="en-US" dirty="0"/>
          </a:p>
        </p:txBody>
      </p:sp>
      <p:sp>
        <p:nvSpPr>
          <p:cNvPr id="3" name="Content Placeholder 2"/>
          <p:cNvSpPr>
            <a:spLocks noGrp="1"/>
          </p:cNvSpPr>
          <p:nvPr>
            <p:ph idx="1"/>
          </p:nvPr>
        </p:nvSpPr>
        <p:spPr/>
        <p:txBody>
          <a:bodyPr/>
          <a:lstStyle/>
          <a:p>
            <a:r>
              <a:rPr lang="en-US" dirty="0" smtClean="0">
                <a:latin typeface="+mj-lt"/>
              </a:rPr>
              <a:t>Antibiotics – bad</a:t>
            </a:r>
          </a:p>
          <a:p>
            <a:pPr lvl="1"/>
            <a:r>
              <a:rPr lang="en-US" dirty="0" smtClean="0">
                <a:latin typeface="+mj-lt"/>
              </a:rPr>
              <a:t>Removes beneficial species</a:t>
            </a:r>
          </a:p>
          <a:p>
            <a:pPr lvl="1"/>
            <a:r>
              <a:rPr lang="en-US" dirty="0" smtClean="0">
                <a:latin typeface="+mj-lt"/>
              </a:rPr>
              <a:t>Creates resistance</a:t>
            </a:r>
          </a:p>
          <a:p>
            <a:r>
              <a:rPr lang="en-US" dirty="0" smtClean="0">
                <a:latin typeface="+mj-lt"/>
              </a:rPr>
              <a:t>Targeted inhibitors</a:t>
            </a:r>
          </a:p>
          <a:p>
            <a:r>
              <a:rPr lang="en-US" dirty="0" smtClean="0">
                <a:latin typeface="+mj-lt"/>
              </a:rPr>
              <a:t>Probiotics</a:t>
            </a:r>
          </a:p>
          <a:p>
            <a:r>
              <a:rPr lang="en-US" dirty="0" smtClean="0">
                <a:solidFill>
                  <a:srgbClr val="FF0000"/>
                </a:solidFill>
                <a:latin typeface="+mj-lt"/>
              </a:rPr>
              <a:t>Prebiotics</a:t>
            </a:r>
            <a:endParaRPr lang="en-US" dirty="0">
              <a:solidFill>
                <a:srgbClr val="FF0000"/>
              </a:solidFill>
              <a:latin typeface="+mj-lt"/>
            </a:endParaRPr>
          </a:p>
        </p:txBody>
      </p:sp>
    </p:spTree>
    <p:extLst>
      <p:ext uri="{BB962C8B-B14F-4D97-AF65-F5344CB8AC3E}">
        <p14:creationId xmlns:p14="http://schemas.microsoft.com/office/powerpoint/2010/main" val="97854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bacteria confer antidepressant/anxiolytic properties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581150"/>
            <a:ext cx="4859515" cy="1447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348740"/>
            <a:ext cx="2638425" cy="2638425"/>
          </a:xfrm>
          <a:prstGeom prst="rect">
            <a:avLst/>
          </a:prstGeom>
        </p:spPr>
      </p:pic>
      <p:sp>
        <p:nvSpPr>
          <p:cNvPr id="6" name="TextBox 5"/>
          <p:cNvSpPr txBox="1"/>
          <p:nvPr/>
        </p:nvSpPr>
        <p:spPr>
          <a:xfrm>
            <a:off x="5791200" y="3987165"/>
            <a:ext cx="2638425" cy="338554"/>
          </a:xfrm>
          <a:prstGeom prst="rect">
            <a:avLst/>
          </a:prstGeom>
          <a:noFill/>
        </p:spPr>
        <p:txBody>
          <a:bodyPr wrap="square" rtlCol="0">
            <a:spAutoFit/>
          </a:bodyPr>
          <a:lstStyle/>
          <a:p>
            <a:r>
              <a:rPr lang="en-US" sz="800" dirty="0"/>
              <a:t>https://microbewiki.kenyon.edu/index.php/The_role_of_Bifidobacterium_on_the_Immune_System</a:t>
            </a:r>
          </a:p>
        </p:txBody>
      </p:sp>
    </p:spTree>
    <p:extLst>
      <p:ext uri="{BB962C8B-B14F-4D97-AF65-F5344CB8AC3E}">
        <p14:creationId xmlns:p14="http://schemas.microsoft.com/office/powerpoint/2010/main" val="12308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425" y="895350"/>
            <a:ext cx="3867150" cy="1576849"/>
          </a:xfrm>
        </p:spPr>
      </p:pic>
      <p:sp>
        <p:nvSpPr>
          <p:cNvPr id="2" name="Title 1"/>
          <p:cNvSpPr>
            <a:spLocks noGrp="1"/>
          </p:cNvSpPr>
          <p:nvPr>
            <p:ph type="title"/>
          </p:nvPr>
        </p:nvSpPr>
        <p:spPr/>
        <p:txBody>
          <a:bodyPr>
            <a:normAutofit fontScale="90000"/>
          </a:bodyPr>
          <a:lstStyle/>
          <a:p>
            <a:r>
              <a:rPr lang="en-US" dirty="0" err="1" smtClean="0"/>
              <a:t>Bimuno</a:t>
            </a:r>
            <a:r>
              <a:rPr lang="en-US" dirty="0" smtClean="0"/>
              <a:t>® </a:t>
            </a:r>
            <a:r>
              <a:rPr lang="en-US" dirty="0" err="1" smtClean="0"/>
              <a:t>Galacto</a:t>
            </a:r>
            <a:r>
              <a:rPr lang="en-US" dirty="0" smtClean="0"/>
              <a:t>-Oligosaccharides (BGOS)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619250"/>
            <a:ext cx="3620428" cy="20294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633960"/>
            <a:ext cx="3657600" cy="2057400"/>
          </a:xfrm>
          <a:prstGeom prst="rect">
            <a:avLst/>
          </a:prstGeom>
        </p:spPr>
      </p:pic>
    </p:spTree>
    <p:extLst>
      <p:ext uri="{BB962C8B-B14F-4D97-AF65-F5344CB8AC3E}">
        <p14:creationId xmlns:p14="http://schemas.microsoft.com/office/powerpoint/2010/main" val="108379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make mice sad/scared?</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latin typeface="+mj-lt"/>
              </a:rPr>
              <a:t>Mice exhibit “sickness behavior” when infected </a:t>
            </a:r>
          </a:p>
          <a:p>
            <a:pPr lvl="1"/>
            <a:r>
              <a:rPr lang="en-US" dirty="0" smtClean="0">
                <a:latin typeface="+mj-lt"/>
              </a:rPr>
              <a:t>Decreased motor function several hours after injection</a:t>
            </a:r>
          </a:p>
          <a:p>
            <a:pPr lvl="1"/>
            <a:r>
              <a:rPr lang="en-US" dirty="0" smtClean="0">
                <a:latin typeface="+mj-lt"/>
              </a:rPr>
              <a:t>Depression</a:t>
            </a:r>
          </a:p>
          <a:p>
            <a:pPr lvl="1"/>
            <a:r>
              <a:rPr lang="en-US" dirty="0" smtClean="0">
                <a:latin typeface="+mj-lt"/>
              </a:rPr>
              <a:t>Increased anxiety </a:t>
            </a:r>
          </a:p>
          <a:p>
            <a:r>
              <a:rPr lang="en-US" dirty="0" smtClean="0">
                <a:latin typeface="+mj-lt"/>
              </a:rPr>
              <a:t>Induce with antigens </a:t>
            </a:r>
            <a:r>
              <a:rPr lang="en-US" dirty="0">
                <a:latin typeface="+mj-lt"/>
              </a:rPr>
              <a:t>like </a:t>
            </a:r>
            <a:r>
              <a:rPr lang="en-US" dirty="0" smtClean="0">
                <a:latin typeface="+mj-lt"/>
              </a:rPr>
              <a:t>lipopolysaccharide (LPS)</a:t>
            </a:r>
            <a:endParaRPr lang="en-US" dirty="0">
              <a:latin typeface="+mj-lt"/>
            </a:endParaRPr>
          </a:p>
          <a:p>
            <a:endParaRPr lang="en-US" dirty="0" smtClean="0">
              <a:latin typeface="+mj-lt"/>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83960" y="1370013"/>
            <a:ext cx="3776579" cy="3262312"/>
          </a:xfrm>
        </p:spPr>
      </p:pic>
    </p:spTree>
    <p:extLst>
      <p:ext uri="{BB962C8B-B14F-4D97-AF65-F5344CB8AC3E}">
        <p14:creationId xmlns:p14="http://schemas.microsoft.com/office/powerpoint/2010/main" val="359992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23950"/>
            <a:ext cx="7886700" cy="2097259"/>
          </a:xfrm>
        </p:spPr>
      </p:pic>
      <p:sp>
        <p:nvSpPr>
          <p:cNvPr id="6" name="TextBox 5"/>
          <p:cNvSpPr txBox="1"/>
          <p:nvPr/>
        </p:nvSpPr>
        <p:spPr>
          <a:xfrm>
            <a:off x="3245722" y="3598601"/>
            <a:ext cx="5136278" cy="1200329"/>
          </a:xfrm>
          <a:prstGeom prst="rect">
            <a:avLst/>
          </a:prstGeom>
          <a:noFill/>
        </p:spPr>
        <p:txBody>
          <a:bodyPr wrap="none" rtlCol="0">
            <a:spAutoFit/>
          </a:bodyPr>
          <a:lstStyle/>
          <a:p>
            <a:r>
              <a:rPr lang="en-US" dirty="0" smtClean="0"/>
              <a:t>Male CD1 mice:</a:t>
            </a:r>
          </a:p>
          <a:p>
            <a:pPr marL="285750" indent="-285750">
              <a:buFont typeface="Arial" panose="020B0604020202020204" pitchFamily="34" charset="0"/>
              <a:buChar char="•"/>
            </a:pPr>
            <a:r>
              <a:rPr lang="en-US" dirty="0" smtClean="0"/>
              <a:t>Consistency with previous studies</a:t>
            </a:r>
          </a:p>
          <a:p>
            <a:pPr marL="285750" indent="-285750">
              <a:buFont typeface="Arial" panose="020B0604020202020204" pitchFamily="34" charset="0"/>
              <a:buChar char="•"/>
            </a:pPr>
            <a:r>
              <a:rPr lang="en-US" dirty="0" smtClean="0"/>
              <a:t>Exaggerated pro-inflammatory cytokine response </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254033"/>
            <a:ext cx="3352799" cy="1889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8902" y="3169916"/>
            <a:ext cx="433448" cy="428685"/>
          </a:xfrm>
          <a:prstGeom prst="rect">
            <a:avLst/>
          </a:prstGeom>
        </p:spPr>
      </p:pic>
      <p:grpSp>
        <p:nvGrpSpPr>
          <p:cNvPr id="13" name="Group 12"/>
          <p:cNvGrpSpPr/>
          <p:nvPr/>
        </p:nvGrpSpPr>
        <p:grpSpPr>
          <a:xfrm>
            <a:off x="3888672" y="2640332"/>
            <a:ext cx="962512" cy="428985"/>
            <a:chOff x="3831417" y="2670309"/>
            <a:chExt cx="962512" cy="428985"/>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417" y="2670309"/>
              <a:ext cx="419660" cy="42868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4269" y="2670309"/>
              <a:ext cx="419660" cy="428985"/>
            </a:xfrm>
            <a:prstGeom prst="rect">
              <a:avLst/>
            </a:prstGeom>
          </p:spPr>
        </p:pic>
        <p:sp>
          <p:nvSpPr>
            <p:cNvPr id="11" name="TextBox 10"/>
            <p:cNvSpPr txBox="1"/>
            <p:nvPr/>
          </p:nvSpPr>
          <p:spPr>
            <a:xfrm>
              <a:off x="4191000" y="2699985"/>
              <a:ext cx="274434" cy="369332"/>
            </a:xfrm>
            <a:prstGeom prst="rect">
              <a:avLst/>
            </a:prstGeom>
            <a:noFill/>
          </p:spPr>
          <p:txBody>
            <a:bodyPr wrap="none" rtlCol="0">
              <a:spAutoFit/>
            </a:bodyPr>
            <a:lstStyle/>
            <a:p>
              <a:r>
                <a:rPr lang="en-US" dirty="0" smtClean="0"/>
                <a:t>/</a:t>
              </a:r>
              <a:endParaRPr lang="en-US" dirty="0"/>
            </a:p>
          </p:txBody>
        </p:sp>
      </p:grpSp>
      <p:grpSp>
        <p:nvGrpSpPr>
          <p:cNvPr id="15" name="Group 14"/>
          <p:cNvGrpSpPr/>
          <p:nvPr/>
        </p:nvGrpSpPr>
        <p:grpSpPr>
          <a:xfrm>
            <a:off x="4941988" y="2647055"/>
            <a:ext cx="962512" cy="428985"/>
            <a:chOff x="3831417" y="2670309"/>
            <a:chExt cx="962512" cy="428985"/>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417" y="2670309"/>
              <a:ext cx="419660" cy="42868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4269" y="2670309"/>
              <a:ext cx="419660" cy="428985"/>
            </a:xfrm>
            <a:prstGeom prst="rect">
              <a:avLst/>
            </a:prstGeom>
          </p:spPr>
        </p:pic>
        <p:sp>
          <p:nvSpPr>
            <p:cNvPr id="18" name="TextBox 17"/>
            <p:cNvSpPr txBox="1"/>
            <p:nvPr/>
          </p:nvSpPr>
          <p:spPr>
            <a:xfrm>
              <a:off x="4191000" y="2699985"/>
              <a:ext cx="274434" cy="369332"/>
            </a:xfrm>
            <a:prstGeom prst="rect">
              <a:avLst/>
            </a:prstGeom>
            <a:noFill/>
          </p:spPr>
          <p:txBody>
            <a:bodyPr wrap="none" rtlCol="0">
              <a:spAutoFit/>
            </a:bodyPr>
            <a:lstStyle/>
            <a:p>
              <a:r>
                <a:rPr lang="en-US" dirty="0" smtClean="0"/>
                <a:t>/</a:t>
              </a:r>
              <a:endParaRPr lang="en-US" dirty="0"/>
            </a:p>
          </p:txBody>
        </p:sp>
      </p:grpSp>
      <p:grpSp>
        <p:nvGrpSpPr>
          <p:cNvPr id="19" name="Group 18"/>
          <p:cNvGrpSpPr/>
          <p:nvPr/>
        </p:nvGrpSpPr>
        <p:grpSpPr>
          <a:xfrm>
            <a:off x="6586531" y="2676731"/>
            <a:ext cx="962512" cy="430745"/>
            <a:chOff x="6934200" y="3329616"/>
            <a:chExt cx="962512" cy="430745"/>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4200" y="3329616"/>
              <a:ext cx="425905" cy="430745"/>
            </a:xfrm>
            <a:prstGeom prst="rect">
              <a:avLst/>
            </a:prstGeom>
          </p:spPr>
        </p:pic>
        <p:grpSp>
          <p:nvGrpSpPr>
            <p:cNvPr id="20" name="Group 19"/>
            <p:cNvGrpSpPr/>
            <p:nvPr/>
          </p:nvGrpSpPr>
          <p:grpSpPr>
            <a:xfrm>
              <a:off x="7293783" y="3330647"/>
              <a:ext cx="602929" cy="428985"/>
              <a:chOff x="4191000" y="2670309"/>
              <a:chExt cx="602929" cy="428985"/>
            </a:xfrm>
          </p:grpSpPr>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4269" y="2670309"/>
                <a:ext cx="419660" cy="428985"/>
              </a:xfrm>
              <a:prstGeom prst="rect">
                <a:avLst/>
              </a:prstGeom>
            </p:spPr>
          </p:pic>
          <p:sp>
            <p:nvSpPr>
              <p:cNvPr id="23" name="TextBox 22"/>
              <p:cNvSpPr txBox="1"/>
              <p:nvPr/>
            </p:nvSpPr>
            <p:spPr>
              <a:xfrm>
                <a:off x="4191000" y="2699985"/>
                <a:ext cx="274434" cy="369332"/>
              </a:xfrm>
              <a:prstGeom prst="rect">
                <a:avLst/>
              </a:prstGeom>
              <a:noFill/>
            </p:spPr>
            <p:txBody>
              <a:bodyPr wrap="none" rtlCol="0">
                <a:spAutoFit/>
              </a:bodyPr>
              <a:lstStyle/>
              <a:p>
                <a:r>
                  <a:rPr lang="en-US" dirty="0" smtClean="0"/>
                  <a:t>/</a:t>
                </a:r>
                <a:endParaRPr lang="en-US" dirty="0"/>
              </a:p>
            </p:txBody>
          </p:sp>
        </p:grpSp>
      </p:grpSp>
      <p:sp>
        <p:nvSpPr>
          <p:cNvPr id="25" name="TextBox 24"/>
          <p:cNvSpPr txBox="1"/>
          <p:nvPr/>
        </p:nvSpPr>
        <p:spPr>
          <a:xfrm>
            <a:off x="685800" y="4831728"/>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Tree>
    <p:extLst>
      <p:ext uri="{BB962C8B-B14F-4D97-AF65-F5344CB8AC3E}">
        <p14:creationId xmlns:p14="http://schemas.microsoft.com/office/powerpoint/2010/main" val="77449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BGSO elevates </a:t>
            </a:r>
            <a:r>
              <a:rPr lang="en-US" i="1" dirty="0" err="1" smtClean="0"/>
              <a:t>Bifidobacteria</a:t>
            </a:r>
            <a:r>
              <a:rPr lang="en-US" dirty="0" smtClean="0"/>
              <a:t> in mouse intestines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319389"/>
            <a:ext cx="4332396" cy="3262312"/>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733" y="1384300"/>
            <a:ext cx="4430900" cy="3124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558" y="3973218"/>
            <a:ext cx="304800" cy="304800"/>
          </a:xfrm>
          <a:prstGeom prst="rect">
            <a:avLst/>
          </a:prstGeom>
        </p:spPr>
      </p:pic>
      <p:sp>
        <p:nvSpPr>
          <p:cNvPr id="10" name="TextBox 9"/>
          <p:cNvSpPr txBox="1"/>
          <p:nvPr/>
        </p:nvSpPr>
        <p:spPr>
          <a:xfrm>
            <a:off x="197558" y="4843549"/>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Tree>
    <p:extLst>
      <p:ext uri="{BB962C8B-B14F-4D97-AF65-F5344CB8AC3E}">
        <p14:creationId xmlns:p14="http://schemas.microsoft.com/office/powerpoint/2010/main" val="30569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0"/>
            <a:ext cx="6210300" cy="1651465"/>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050344"/>
            <a:ext cx="4114800" cy="276568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86928"/>
            <a:ext cx="6019800" cy="1600807"/>
          </a:xfrm>
          <a:prstGeom prst="rect">
            <a:avLst/>
          </a:prstGeom>
        </p:spPr>
      </p:pic>
      <p:sp>
        <p:nvSpPr>
          <p:cNvPr id="9" name="Rectangle 8"/>
          <p:cNvSpPr/>
          <p:nvPr/>
        </p:nvSpPr>
        <p:spPr>
          <a:xfrm>
            <a:off x="3962400" y="438150"/>
            <a:ext cx="76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0" y="4830715"/>
            <a:ext cx="2533066" cy="215444"/>
          </a:xfrm>
          <a:prstGeom prst="rect">
            <a:avLst/>
          </a:prstGeom>
          <a:noFill/>
        </p:spPr>
        <p:txBody>
          <a:bodyPr wrap="none" rtlCol="0">
            <a:spAutoFit/>
          </a:bodyPr>
          <a:lstStyle/>
          <a:p>
            <a:r>
              <a:rPr lang="en-US" sz="800" dirty="0"/>
              <a:t>https://www.cidd.unc.edu/images/mouseOpenField.jpg</a:t>
            </a:r>
          </a:p>
        </p:txBody>
      </p:sp>
    </p:spTree>
    <p:extLst>
      <p:ext uri="{BB962C8B-B14F-4D97-AF65-F5344CB8AC3E}">
        <p14:creationId xmlns:p14="http://schemas.microsoft.com/office/powerpoint/2010/main" val="153916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LPS influences locomotor activity but BGSO showed no significant influence</a:t>
            </a:r>
            <a:endParaRPr lang="en-US" dirty="0"/>
          </a:p>
        </p:txBody>
      </p:sp>
      <p:grpSp>
        <p:nvGrpSpPr>
          <p:cNvPr id="4" name="Group 3"/>
          <p:cNvGrpSpPr/>
          <p:nvPr/>
        </p:nvGrpSpPr>
        <p:grpSpPr>
          <a:xfrm>
            <a:off x="1978378" y="1426633"/>
            <a:ext cx="4572000" cy="3419782"/>
            <a:chOff x="2057400" y="1657350"/>
            <a:chExt cx="4572000" cy="341978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57350"/>
              <a:ext cx="4572000" cy="3419782"/>
            </a:xfrm>
            <a:prstGeom prst="rect">
              <a:avLst/>
            </a:prstGeom>
          </p:spPr>
        </p:pic>
        <p:sp>
          <p:nvSpPr>
            <p:cNvPr id="6" name="TextBox 5"/>
            <p:cNvSpPr txBox="1"/>
            <p:nvPr/>
          </p:nvSpPr>
          <p:spPr>
            <a:xfrm>
              <a:off x="2057400" y="4805356"/>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632" y="3105964"/>
            <a:ext cx="456693" cy="46651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2017" y="1581150"/>
            <a:ext cx="487117" cy="50493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3520854"/>
            <a:ext cx="500306" cy="504938"/>
          </a:xfrm>
          <a:prstGeom prst="rect">
            <a:avLst/>
          </a:prstGeom>
        </p:spPr>
      </p:pic>
    </p:spTree>
    <p:extLst>
      <p:ext uri="{BB962C8B-B14F-4D97-AF65-F5344CB8AC3E}">
        <p14:creationId xmlns:p14="http://schemas.microsoft.com/office/powerpoint/2010/main" val="31841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3290" y="254794"/>
            <a:ext cx="4566264" cy="4542788"/>
          </a:xfrm>
        </p:spPr>
      </p:pic>
      <p:sp>
        <p:nvSpPr>
          <p:cNvPr id="2" name="TextBox 1"/>
          <p:cNvSpPr txBox="1"/>
          <p:nvPr/>
        </p:nvSpPr>
        <p:spPr>
          <a:xfrm>
            <a:off x="4303290" y="4797582"/>
            <a:ext cx="864660" cy="192360"/>
          </a:xfrm>
          <a:prstGeom prst="rect">
            <a:avLst/>
          </a:prstGeom>
          <a:noFill/>
        </p:spPr>
        <p:txBody>
          <a:bodyPr wrap="none" lIns="68580" tIns="34290" rIns="68580" bIns="34290" rtlCol="0">
            <a:spAutoFit/>
          </a:bodyPr>
          <a:lstStyle/>
          <a:p>
            <a:r>
              <a:rPr lang="en-US" sz="800" dirty="0"/>
              <a:t>Wang et. al. 2015</a:t>
            </a:r>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09" y="254467"/>
            <a:ext cx="3296191" cy="2469684"/>
          </a:xfrm>
          <a:prstGeom prst="rect">
            <a:avLst/>
          </a:prstGeom>
        </p:spPr>
      </p:pic>
      <p:sp>
        <p:nvSpPr>
          <p:cNvPr id="6" name="TextBox 5"/>
          <p:cNvSpPr txBox="1"/>
          <p:nvPr/>
        </p:nvSpPr>
        <p:spPr>
          <a:xfrm>
            <a:off x="223109" y="2724151"/>
            <a:ext cx="3296191" cy="230832"/>
          </a:xfrm>
          <a:prstGeom prst="rect">
            <a:avLst/>
          </a:prstGeom>
          <a:noFill/>
        </p:spPr>
        <p:txBody>
          <a:bodyPr wrap="square" rtlCol="0">
            <a:spAutoFit/>
          </a:bodyPr>
          <a:lstStyle/>
          <a:p>
            <a:r>
              <a:rPr lang="en-US" sz="900" dirty="0" smtClean="0"/>
              <a:t>ngm.nationalgeographic.com photographed by: Martin </a:t>
            </a:r>
            <a:r>
              <a:rPr lang="en-US" sz="900" dirty="0" err="1" smtClean="0"/>
              <a:t>Oeggerli</a:t>
            </a:r>
            <a:r>
              <a:rPr lang="en-US" sz="900" dirty="0" smtClean="0"/>
              <a:t> </a:t>
            </a:r>
            <a:endParaRPr lang="en-US" sz="900" dirty="0"/>
          </a:p>
        </p:txBody>
      </p:sp>
    </p:spTree>
    <p:extLst>
      <p:ext uri="{BB962C8B-B14F-4D97-AF65-F5344CB8AC3E}">
        <p14:creationId xmlns:p14="http://schemas.microsoft.com/office/powerpoint/2010/main" val="2059847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86928"/>
            <a:ext cx="6019800" cy="1600807"/>
          </a:xfrm>
          <a:prstGeom prst="rect">
            <a:avLst/>
          </a:prstGeom>
        </p:spPr>
      </p:pic>
      <p:sp>
        <p:nvSpPr>
          <p:cNvPr id="9" name="Rectangle 8"/>
          <p:cNvSpPr/>
          <p:nvPr/>
        </p:nvSpPr>
        <p:spPr>
          <a:xfrm>
            <a:off x="4648200" y="438150"/>
            <a:ext cx="76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14587" y="2038350"/>
            <a:ext cx="3857625" cy="2857500"/>
          </a:xfrm>
        </p:spPr>
      </p:pic>
      <p:sp>
        <p:nvSpPr>
          <p:cNvPr id="4" name="TextBox 3"/>
          <p:cNvSpPr txBox="1"/>
          <p:nvPr/>
        </p:nvSpPr>
        <p:spPr>
          <a:xfrm>
            <a:off x="1905000" y="4857750"/>
            <a:ext cx="5129930" cy="215444"/>
          </a:xfrm>
          <a:prstGeom prst="rect">
            <a:avLst/>
          </a:prstGeom>
          <a:noFill/>
        </p:spPr>
        <p:txBody>
          <a:bodyPr wrap="none" rtlCol="0">
            <a:spAutoFit/>
          </a:bodyPr>
          <a:lstStyle/>
          <a:p>
            <a:r>
              <a:rPr lang="en-US" sz="800" dirty="0"/>
              <a:t>https://spectrumnews.org/wp-content/uploads/image-archive/images/conference-reports/sfn2012-oxotremorine.jpg</a:t>
            </a:r>
          </a:p>
        </p:txBody>
      </p:sp>
    </p:spTree>
    <p:extLst>
      <p:ext uri="{BB962C8B-B14F-4D97-AF65-F5344CB8AC3E}">
        <p14:creationId xmlns:p14="http://schemas.microsoft.com/office/powerpoint/2010/main" val="412013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LPS influences burying behavior but BGSO showed no significant influence</a:t>
            </a:r>
            <a:endParaRPr lang="en-US" dirty="0"/>
          </a:p>
        </p:txBody>
      </p:sp>
      <p:grpSp>
        <p:nvGrpSpPr>
          <p:cNvPr id="4" name="Group 3"/>
          <p:cNvGrpSpPr/>
          <p:nvPr/>
        </p:nvGrpSpPr>
        <p:grpSpPr>
          <a:xfrm>
            <a:off x="1617133" y="1367423"/>
            <a:ext cx="6025127" cy="3449012"/>
            <a:chOff x="1219200" y="1682796"/>
            <a:chExt cx="6025127" cy="344901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82796"/>
              <a:ext cx="6025127" cy="3449012"/>
            </a:xfrm>
            <a:prstGeom prst="rect">
              <a:avLst/>
            </a:prstGeom>
          </p:spPr>
        </p:pic>
        <p:sp>
          <p:nvSpPr>
            <p:cNvPr id="6" name="TextBox 5"/>
            <p:cNvSpPr txBox="1"/>
            <p:nvPr/>
          </p:nvSpPr>
          <p:spPr>
            <a:xfrm>
              <a:off x="1219200" y="4891700"/>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grpSp>
    </p:spTree>
    <p:extLst>
      <p:ext uri="{BB962C8B-B14F-4D97-AF65-F5344CB8AC3E}">
        <p14:creationId xmlns:p14="http://schemas.microsoft.com/office/powerpoint/2010/main" val="3564238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86928"/>
            <a:ext cx="6019800" cy="1600807"/>
          </a:xfrm>
          <a:prstGeom prst="rect">
            <a:avLst/>
          </a:prstGeom>
        </p:spPr>
      </p:pic>
      <p:sp>
        <p:nvSpPr>
          <p:cNvPr id="5" name="Rectangle 4"/>
          <p:cNvSpPr/>
          <p:nvPr/>
        </p:nvSpPr>
        <p:spPr>
          <a:xfrm>
            <a:off x="5943600" y="438150"/>
            <a:ext cx="76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551" y="1687735"/>
            <a:ext cx="4009293" cy="3257550"/>
          </a:xfrm>
          <a:prstGeom prst="rect">
            <a:avLst/>
          </a:prstGeom>
        </p:spPr>
      </p:pic>
      <p:sp>
        <p:nvSpPr>
          <p:cNvPr id="8" name="TextBox 7"/>
          <p:cNvSpPr txBox="1"/>
          <p:nvPr/>
        </p:nvSpPr>
        <p:spPr>
          <a:xfrm>
            <a:off x="1333500" y="4837563"/>
            <a:ext cx="6736139" cy="215444"/>
          </a:xfrm>
          <a:prstGeom prst="rect">
            <a:avLst/>
          </a:prstGeom>
          <a:noFill/>
        </p:spPr>
        <p:txBody>
          <a:bodyPr wrap="none" rtlCol="0">
            <a:spAutoFit/>
          </a:bodyPr>
          <a:lstStyle/>
          <a:p>
            <a:r>
              <a:rPr lang="en-US" sz="800" dirty="0" smtClean="0"/>
              <a:t>http://www.stoeltingco.com/media/catalog/product/cache/1/image/9df78eab33525d08d6e5fb8d27136e95/6/3/63101-sto_ab_nc_black_clear-l_web_1.jpg</a:t>
            </a:r>
            <a:endParaRPr lang="en-US" sz="800" dirty="0"/>
          </a:p>
        </p:txBody>
      </p:sp>
    </p:spTree>
    <p:extLst>
      <p:ext uri="{BB962C8B-B14F-4D97-AF65-F5344CB8AC3E}">
        <p14:creationId xmlns:p14="http://schemas.microsoft.com/office/powerpoint/2010/main" val="144746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BGOS attenuates LPS-induced anxiety in LD-box tests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34461"/>
            <a:ext cx="4038472" cy="304158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62" y="1657350"/>
            <a:ext cx="4495800" cy="2987716"/>
          </a:xfrm>
          <a:prstGeom prst="rect">
            <a:avLst/>
          </a:prstGeom>
        </p:spPr>
      </p:pic>
      <p:sp>
        <p:nvSpPr>
          <p:cNvPr id="6" name="TextBox 5"/>
          <p:cNvSpPr txBox="1"/>
          <p:nvPr/>
        </p:nvSpPr>
        <p:spPr>
          <a:xfrm>
            <a:off x="152400" y="4645066"/>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Tree>
    <p:extLst>
      <p:ext uri="{BB962C8B-B14F-4D97-AF65-F5344CB8AC3E}">
        <p14:creationId xmlns:p14="http://schemas.microsoft.com/office/powerpoint/2010/main" val="2419069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BGOS attenuates LPS-induced anxiety in LD-box tests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32655"/>
            <a:ext cx="4591030" cy="3012411"/>
          </a:xfrm>
          <a:prstGeom prst="rect">
            <a:avLst/>
          </a:prstGeom>
        </p:spPr>
      </p:pic>
      <p:sp>
        <p:nvSpPr>
          <p:cNvPr id="4" name="TextBox 3"/>
          <p:cNvSpPr txBox="1"/>
          <p:nvPr/>
        </p:nvSpPr>
        <p:spPr>
          <a:xfrm>
            <a:off x="1978378" y="4574639"/>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Tree>
    <p:extLst>
      <p:ext uri="{BB962C8B-B14F-4D97-AF65-F5344CB8AC3E}">
        <p14:creationId xmlns:p14="http://schemas.microsoft.com/office/powerpoint/2010/main" val="44338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be the mechanism for these changes in behavior?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394037"/>
            <a:ext cx="2438400" cy="18444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428750"/>
            <a:ext cx="2514600" cy="17535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3257550"/>
            <a:ext cx="2438400" cy="174961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3272991"/>
            <a:ext cx="2553629" cy="1749615"/>
          </a:xfrm>
          <a:prstGeom prst="rect">
            <a:avLst/>
          </a:prstGeom>
        </p:spPr>
      </p:pic>
      <p:grpSp>
        <p:nvGrpSpPr>
          <p:cNvPr id="10" name="Group 9"/>
          <p:cNvGrpSpPr/>
          <p:nvPr/>
        </p:nvGrpSpPr>
        <p:grpSpPr>
          <a:xfrm>
            <a:off x="1371600" y="1352550"/>
            <a:ext cx="3165740" cy="1904999"/>
            <a:chOff x="1371600" y="1352550"/>
            <a:chExt cx="3165740" cy="1904999"/>
          </a:xfrm>
        </p:grpSpPr>
        <p:sp>
          <p:nvSpPr>
            <p:cNvPr id="8" name="Rectangle 7"/>
            <p:cNvSpPr/>
            <p:nvPr/>
          </p:nvSpPr>
          <p:spPr>
            <a:xfrm>
              <a:off x="1371600" y="1352550"/>
              <a:ext cx="2514600" cy="190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1352550"/>
              <a:ext cx="651140" cy="369332"/>
            </a:xfrm>
            <a:prstGeom prst="rect">
              <a:avLst/>
            </a:prstGeom>
            <a:noFill/>
          </p:spPr>
          <p:txBody>
            <a:bodyPr wrap="none" rtlCol="0">
              <a:spAutoFit/>
            </a:bodyPr>
            <a:lstStyle/>
            <a:p>
              <a:r>
                <a:rPr lang="en-US" dirty="0" smtClean="0">
                  <a:solidFill>
                    <a:srgbClr val="FF0000"/>
                  </a:solidFill>
                </a:rPr>
                <a:t>IL-1</a:t>
              </a:r>
              <a:r>
                <a:rPr lang="el-GR" dirty="0" smtClean="0">
                  <a:solidFill>
                    <a:srgbClr val="FF0000"/>
                  </a:solidFill>
                </a:rPr>
                <a:t>β</a:t>
              </a:r>
              <a:endParaRPr lang="en-US" dirty="0">
                <a:solidFill>
                  <a:srgbClr val="FF0000"/>
                </a:solidFill>
              </a:endParaRPr>
            </a:p>
          </p:txBody>
        </p:sp>
      </p:grpSp>
      <p:sp>
        <p:nvSpPr>
          <p:cNvPr id="11" name="TextBox 10"/>
          <p:cNvSpPr txBox="1"/>
          <p:nvPr/>
        </p:nvSpPr>
        <p:spPr>
          <a:xfrm>
            <a:off x="468313" y="4685333"/>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Tree>
    <p:extLst>
      <p:ext uri="{BB962C8B-B14F-4D97-AF65-F5344CB8AC3E}">
        <p14:creationId xmlns:p14="http://schemas.microsoft.com/office/powerpoint/2010/main" val="8860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BGOS attenuates LPS-induced over-expression of 5-HT2a receptor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95326"/>
            <a:ext cx="3891191" cy="32623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399" y="1400088"/>
            <a:ext cx="3579404" cy="3257550"/>
          </a:xfrm>
          <a:prstGeom prst="rect">
            <a:avLst/>
          </a:prstGeom>
        </p:spPr>
      </p:pic>
      <p:sp>
        <p:nvSpPr>
          <p:cNvPr id="6" name="TextBox 5"/>
          <p:cNvSpPr txBox="1"/>
          <p:nvPr/>
        </p:nvSpPr>
        <p:spPr>
          <a:xfrm>
            <a:off x="152400" y="4657638"/>
            <a:ext cx="931986" cy="192360"/>
          </a:xfrm>
          <a:prstGeom prst="rect">
            <a:avLst/>
          </a:prstGeom>
          <a:noFill/>
        </p:spPr>
        <p:txBody>
          <a:bodyPr wrap="none" lIns="68580" tIns="34290" rIns="68580" bIns="34290" rtlCol="0">
            <a:spAutoFit/>
          </a:bodyPr>
          <a:lstStyle/>
          <a:p>
            <a:r>
              <a:rPr lang="en-US" sz="800" dirty="0" err="1" smtClean="0"/>
              <a:t>Savignac</a:t>
            </a:r>
            <a:r>
              <a:rPr lang="en-US" sz="800" dirty="0" smtClean="0"/>
              <a:t> et al 2015</a:t>
            </a:r>
            <a:endParaRPr lang="en-US" sz="800" dirty="0"/>
          </a:p>
        </p:txBody>
      </p:sp>
      <p:sp>
        <p:nvSpPr>
          <p:cNvPr id="7" name="Rectangle 6"/>
          <p:cNvSpPr/>
          <p:nvPr/>
        </p:nvSpPr>
        <p:spPr>
          <a:xfrm>
            <a:off x="152400" y="2623332"/>
            <a:ext cx="609600" cy="1624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2623333"/>
            <a:ext cx="609600" cy="1624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0" y="4622073"/>
            <a:ext cx="992579" cy="369332"/>
          </a:xfrm>
          <a:prstGeom prst="rect">
            <a:avLst/>
          </a:prstGeom>
          <a:noFill/>
        </p:spPr>
        <p:txBody>
          <a:bodyPr wrap="none" rtlCol="0">
            <a:spAutoFit/>
          </a:bodyPr>
          <a:lstStyle/>
          <a:p>
            <a:r>
              <a:rPr lang="en-US" b="1" dirty="0" smtClean="0">
                <a:solidFill>
                  <a:srgbClr val="FF0000"/>
                </a:solidFill>
              </a:rPr>
              <a:t>5-HT2aR</a:t>
            </a:r>
            <a:endParaRPr lang="en-US" b="1" dirty="0">
              <a:solidFill>
                <a:srgbClr val="FF0000"/>
              </a:solidFill>
            </a:endParaRPr>
          </a:p>
        </p:txBody>
      </p:sp>
      <p:sp>
        <p:nvSpPr>
          <p:cNvPr id="10" name="TextBox 9"/>
          <p:cNvSpPr txBox="1"/>
          <p:nvPr/>
        </p:nvSpPr>
        <p:spPr>
          <a:xfrm>
            <a:off x="6398811" y="4622073"/>
            <a:ext cx="992579" cy="369332"/>
          </a:xfrm>
          <a:prstGeom prst="rect">
            <a:avLst/>
          </a:prstGeom>
          <a:noFill/>
        </p:spPr>
        <p:txBody>
          <a:bodyPr wrap="none" rtlCol="0">
            <a:spAutoFit/>
          </a:bodyPr>
          <a:lstStyle/>
          <a:p>
            <a:r>
              <a:rPr lang="en-US" b="1" dirty="0" smtClean="0"/>
              <a:t>5-HT1aR</a:t>
            </a:r>
            <a:endParaRPr lang="en-US" b="1" dirty="0"/>
          </a:p>
        </p:txBody>
      </p:sp>
    </p:spTree>
    <p:extLst>
      <p:ext uri="{BB962C8B-B14F-4D97-AF65-F5344CB8AC3E}">
        <p14:creationId xmlns:p14="http://schemas.microsoft.com/office/powerpoint/2010/main" val="2083391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latin typeface="+mj-lt"/>
              </a:rPr>
              <a:t>With the exception of marble burying behavior, BGOS treatment attenuated the anxiety of mice with LPS-induced sickness behavior</a:t>
            </a:r>
          </a:p>
          <a:p>
            <a:pPr lvl="1"/>
            <a:r>
              <a:rPr lang="en-US" dirty="0" smtClean="0">
                <a:latin typeface="+mj-lt"/>
              </a:rPr>
              <a:t>This behavior coincided with the expression of inflammatory cytokines and serotonergic receptors</a:t>
            </a:r>
          </a:p>
          <a:p>
            <a:pPr lvl="1"/>
            <a:r>
              <a:rPr lang="en-US" dirty="0" smtClean="0">
                <a:latin typeface="+mj-lt"/>
              </a:rPr>
              <a:t>There is an apparent link between IL-1b, 5-HT2aR, and anxious behavior in mice following infection</a:t>
            </a:r>
            <a:endParaRPr lang="en-US" dirty="0">
              <a:latin typeface="+mj-lt"/>
            </a:endParaRPr>
          </a:p>
        </p:txBody>
      </p:sp>
    </p:spTree>
    <p:extLst>
      <p:ext uri="{BB962C8B-B14F-4D97-AF65-F5344CB8AC3E}">
        <p14:creationId xmlns:p14="http://schemas.microsoft.com/office/powerpoint/2010/main" val="59472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latin typeface="+mj-lt"/>
              </a:rPr>
              <a:t>Prebiotic administration alone is sufficient for affecting behavior in animal models</a:t>
            </a:r>
            <a:endParaRPr lang="en-US" dirty="0">
              <a:latin typeface="+mj-lt"/>
            </a:endParaRPr>
          </a:p>
        </p:txBody>
      </p:sp>
    </p:spTree>
    <p:extLst>
      <p:ext uri="{BB962C8B-B14F-4D97-AF65-F5344CB8AC3E}">
        <p14:creationId xmlns:p14="http://schemas.microsoft.com/office/powerpoint/2010/main" val="3583759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Caveats, limitations, weaknesses</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latin typeface="+mj-lt"/>
              </a:rPr>
              <a:t>Investigation focused on </a:t>
            </a:r>
            <a:r>
              <a:rPr lang="en-US" i="1" dirty="0" smtClean="0">
                <a:latin typeface="+mj-lt"/>
              </a:rPr>
              <a:t>infection-induced </a:t>
            </a:r>
            <a:r>
              <a:rPr lang="en-US" dirty="0" smtClean="0">
                <a:latin typeface="+mj-lt"/>
              </a:rPr>
              <a:t>sickness behavior</a:t>
            </a:r>
          </a:p>
          <a:p>
            <a:pPr marL="514350" indent="-514350">
              <a:buAutoNum type="arabicParenR"/>
            </a:pPr>
            <a:r>
              <a:rPr lang="en-US" dirty="0" smtClean="0">
                <a:latin typeface="+mj-lt"/>
              </a:rPr>
              <a:t>Two of the three mouse tests failed to produce conclusive or favorable results</a:t>
            </a:r>
          </a:p>
          <a:p>
            <a:pPr marL="514350" indent="-514350">
              <a:buAutoNum type="arabicParenR"/>
            </a:pPr>
            <a:r>
              <a:rPr lang="en-US" dirty="0" smtClean="0">
                <a:latin typeface="+mj-lt"/>
              </a:rPr>
              <a:t>The microbiomes were not characterized at the end of the experiment!</a:t>
            </a:r>
          </a:p>
          <a:p>
            <a:pPr marL="514350" indent="-514350">
              <a:buAutoNum type="arabicParenR"/>
            </a:pPr>
            <a:endParaRPr lang="en-US" dirty="0">
              <a:latin typeface="+mj-lt"/>
            </a:endParaRPr>
          </a:p>
        </p:txBody>
      </p:sp>
    </p:spTree>
    <p:extLst>
      <p:ext uri="{BB962C8B-B14F-4D97-AF65-F5344CB8AC3E}">
        <p14:creationId xmlns:p14="http://schemas.microsoft.com/office/powerpoint/2010/main" val="23147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15364"/>
            <a:ext cx="6009968" cy="289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724400" y="1631806"/>
            <a:ext cx="4191000" cy="3417873"/>
            <a:chOff x="4724400" y="1631806"/>
            <a:chExt cx="4191000" cy="3417873"/>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370" y="1631806"/>
              <a:ext cx="1553964" cy="3265473"/>
            </a:xfrm>
            <a:prstGeom prst="rect">
              <a:avLst/>
            </a:prstGeom>
          </p:spPr>
        </p:pic>
        <p:sp>
          <p:nvSpPr>
            <p:cNvPr id="14" name="Rectangle 13"/>
            <p:cNvSpPr/>
            <p:nvPr/>
          </p:nvSpPr>
          <p:spPr>
            <a:xfrm>
              <a:off x="4724400" y="4019550"/>
              <a:ext cx="1295400" cy="10301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1631806"/>
              <a:ext cx="1905000" cy="341787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52400" y="57150"/>
            <a:ext cx="4343400" cy="4840129"/>
            <a:chOff x="152400" y="57150"/>
            <a:chExt cx="4343400" cy="4840129"/>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7150"/>
              <a:ext cx="2032444" cy="2190750"/>
            </a:xfrm>
            <a:prstGeom prst="rect">
              <a:avLst/>
            </a:prstGeom>
          </p:spPr>
        </p:pic>
        <p:sp>
          <p:nvSpPr>
            <p:cNvPr id="22" name="Rectangle 21"/>
            <p:cNvSpPr/>
            <p:nvPr/>
          </p:nvSpPr>
          <p:spPr>
            <a:xfrm>
              <a:off x="152400" y="65138"/>
              <a:ext cx="2057400" cy="218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4019550"/>
              <a:ext cx="838200" cy="877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7039" y="4933950"/>
            <a:ext cx="3307326" cy="246221"/>
          </a:xfrm>
          <a:prstGeom prst="rect">
            <a:avLst/>
          </a:prstGeom>
          <a:noFill/>
        </p:spPr>
        <p:txBody>
          <a:bodyPr wrap="square" rtlCol="0">
            <a:spAutoFit/>
          </a:bodyPr>
          <a:lstStyle/>
          <a:p>
            <a:r>
              <a:rPr lang="en-US" sz="1000" dirty="0" smtClean="0"/>
              <a:t>Wang et. al. 2011, 2015 (all images edited for focus)</a:t>
            </a:r>
          </a:p>
        </p:txBody>
      </p:sp>
      <p:grpSp>
        <p:nvGrpSpPr>
          <p:cNvPr id="29" name="Group 28"/>
          <p:cNvGrpSpPr/>
          <p:nvPr/>
        </p:nvGrpSpPr>
        <p:grpSpPr>
          <a:xfrm>
            <a:off x="2667000" y="0"/>
            <a:ext cx="4267200" cy="3340742"/>
            <a:chOff x="2667000" y="0"/>
            <a:chExt cx="4267200" cy="3340742"/>
          </a:xfrm>
        </p:grpSpPr>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0"/>
              <a:ext cx="4267200" cy="2115364"/>
            </a:xfrm>
            <a:prstGeom prst="rect">
              <a:avLst/>
            </a:prstGeom>
          </p:spPr>
        </p:pic>
        <p:sp>
          <p:nvSpPr>
            <p:cNvPr id="28" name="Rectangle 27"/>
            <p:cNvSpPr/>
            <p:nvPr/>
          </p:nvSpPr>
          <p:spPr>
            <a:xfrm>
              <a:off x="2667000" y="0"/>
              <a:ext cx="4267200" cy="21153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953000" y="2283060"/>
              <a:ext cx="1295400" cy="105768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quot;No&quot; Symbol 1"/>
          <p:cNvSpPr/>
          <p:nvPr/>
        </p:nvSpPr>
        <p:spPr>
          <a:xfrm>
            <a:off x="3599744" y="4033674"/>
            <a:ext cx="228600" cy="21026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916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How do </a:t>
            </a:r>
            <a:r>
              <a:rPr lang="en-US" i="1" dirty="0" err="1" smtClean="0">
                <a:latin typeface="+mj-lt"/>
              </a:rPr>
              <a:t>bifidobacteria</a:t>
            </a:r>
            <a:r>
              <a:rPr lang="en-US" dirty="0" smtClean="0">
                <a:latin typeface="+mj-lt"/>
              </a:rPr>
              <a:t> attenuate IL-1b expression?</a:t>
            </a:r>
          </a:p>
          <a:p>
            <a:r>
              <a:rPr lang="en-US" dirty="0" smtClean="0">
                <a:latin typeface="+mj-lt"/>
              </a:rPr>
              <a:t>What is the mechanism correlating IL-1b and serotonergic receptors</a:t>
            </a:r>
          </a:p>
          <a:p>
            <a:pPr lvl="1"/>
            <a:r>
              <a:rPr lang="en-US" dirty="0" smtClean="0">
                <a:latin typeface="+mj-lt"/>
              </a:rPr>
              <a:t>What mediates the specificity of IL-1b and the receptor subtype?</a:t>
            </a:r>
          </a:p>
          <a:p>
            <a:r>
              <a:rPr lang="en-US" dirty="0" smtClean="0">
                <a:latin typeface="+mj-lt"/>
              </a:rPr>
              <a:t>Are there other bacteria that play a role in this anxiolytic activity?</a:t>
            </a:r>
          </a:p>
          <a:p>
            <a:r>
              <a:rPr lang="en-US" dirty="0" smtClean="0">
                <a:latin typeface="+mj-lt"/>
              </a:rPr>
              <a:t>Host-commensal interaction databases?</a:t>
            </a:r>
            <a:endParaRPr lang="en-US" dirty="0">
              <a:latin typeface="+mj-lt"/>
            </a:endParaRPr>
          </a:p>
        </p:txBody>
      </p:sp>
    </p:spTree>
    <p:extLst>
      <p:ext uri="{BB962C8B-B14F-4D97-AF65-F5344CB8AC3E}">
        <p14:creationId xmlns:p14="http://schemas.microsoft.com/office/powerpoint/2010/main" val="1071532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strike="sngStrike" dirty="0" smtClean="0"/>
              <a:t>Drugging</a:t>
            </a:r>
            <a:r>
              <a:rPr lang="en-US" dirty="0" smtClean="0"/>
              <a:t> repopulating the microbiome”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mj-lt"/>
              </a:rPr>
              <a:t>Potential avenue for therapeutics blocked by lack of knowledge about intricate host-microbe interactions</a:t>
            </a:r>
          </a:p>
          <a:p>
            <a:pPr marL="0" indent="0">
              <a:buNone/>
            </a:pPr>
            <a:endParaRPr lang="en-US" dirty="0">
              <a:latin typeface="+mj-lt"/>
            </a:endParaRPr>
          </a:p>
          <a:p>
            <a:pPr marL="0" indent="0">
              <a:buNone/>
            </a:pPr>
            <a:r>
              <a:rPr lang="en-US" dirty="0" smtClean="0">
                <a:latin typeface="+mj-lt"/>
              </a:rPr>
              <a:t>Highlights the utility of bioinformatic and systems biology  tools </a:t>
            </a:r>
          </a:p>
          <a:p>
            <a:pPr marL="0" indent="0">
              <a:buNone/>
            </a:pPr>
            <a:endParaRPr lang="en-US" dirty="0">
              <a:latin typeface="+mj-lt"/>
            </a:endParaRPr>
          </a:p>
          <a:p>
            <a:pPr marL="0" indent="0">
              <a:buNone/>
            </a:pPr>
            <a:r>
              <a:rPr lang="en-US" dirty="0" smtClean="0">
                <a:latin typeface="+mj-lt"/>
              </a:rPr>
              <a:t>Prebiotic treatment for increasing anxiolytic bacterial populations represents another </a:t>
            </a:r>
            <a:r>
              <a:rPr lang="en-US" dirty="0">
                <a:latin typeface="+mj-lt"/>
              </a:rPr>
              <a:t>proof-of-concept in microbiome therapeutics</a:t>
            </a:r>
            <a:endParaRPr lang="en-US" dirty="0" smtClean="0">
              <a:latin typeface="+mj-lt"/>
            </a:endParaRP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72031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9580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DMB alters microflora composition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64" y="1286223"/>
            <a:ext cx="3579893" cy="3326336"/>
          </a:xfrm>
          <a:prstGeom prst="rect">
            <a:avLst/>
          </a:prstGeom>
        </p:spPr>
      </p:pic>
      <p:sp>
        <p:nvSpPr>
          <p:cNvPr id="6" name="TextBox 5"/>
          <p:cNvSpPr txBox="1"/>
          <p:nvPr/>
        </p:nvSpPr>
        <p:spPr>
          <a:xfrm>
            <a:off x="596153" y="4610600"/>
            <a:ext cx="864660" cy="192360"/>
          </a:xfrm>
          <a:prstGeom prst="rect">
            <a:avLst/>
          </a:prstGeom>
          <a:noFill/>
        </p:spPr>
        <p:txBody>
          <a:bodyPr wrap="none" lIns="68580" tIns="34290" rIns="68580" bIns="34290" rtlCol="0">
            <a:spAutoFit/>
          </a:bodyPr>
          <a:lstStyle/>
          <a:p>
            <a:r>
              <a:rPr lang="en-US" sz="800" dirty="0"/>
              <a:t>Wang et. al. 2015</a:t>
            </a:r>
          </a:p>
        </p:txBody>
      </p:sp>
      <p:sp>
        <p:nvSpPr>
          <p:cNvPr id="7" name="Rectangle 6"/>
          <p:cNvSpPr/>
          <p:nvPr/>
        </p:nvSpPr>
        <p:spPr>
          <a:xfrm>
            <a:off x="540318" y="1286223"/>
            <a:ext cx="347241"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7"/>
          <p:cNvSpPr/>
          <p:nvPr/>
        </p:nvSpPr>
        <p:spPr>
          <a:xfrm>
            <a:off x="4398380" y="1268016"/>
            <a:ext cx="347241"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21" name="Group 20"/>
          <p:cNvGrpSpPr/>
          <p:nvPr/>
        </p:nvGrpSpPr>
        <p:grpSpPr>
          <a:xfrm>
            <a:off x="4716124" y="1033603"/>
            <a:ext cx="4120089" cy="3576997"/>
            <a:chOff x="4713666" y="1033603"/>
            <a:chExt cx="4120089" cy="3576997"/>
          </a:xfrm>
        </p:grpSpPr>
        <p:grpSp>
          <p:nvGrpSpPr>
            <p:cNvPr id="18" name="Group 17"/>
            <p:cNvGrpSpPr/>
            <p:nvPr/>
          </p:nvGrpSpPr>
          <p:grpSpPr>
            <a:xfrm>
              <a:off x="4713666" y="1033603"/>
              <a:ext cx="4120089" cy="3576997"/>
              <a:chOff x="4731910" y="966396"/>
              <a:chExt cx="4120089" cy="3576997"/>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910" y="1051107"/>
                <a:ext cx="1897490" cy="3492286"/>
              </a:xfrm>
              <a:prstGeom prst="rect">
                <a:avLst/>
              </a:prstGeom>
            </p:spPr>
          </p:pic>
          <p:grpSp>
            <p:nvGrpSpPr>
              <p:cNvPr id="10" name="Group 9"/>
              <p:cNvGrpSpPr/>
              <p:nvPr/>
            </p:nvGrpSpPr>
            <p:grpSpPr>
              <a:xfrm>
                <a:off x="6998567" y="966396"/>
                <a:ext cx="1853432" cy="3576997"/>
                <a:chOff x="8388404" y="1459187"/>
                <a:chExt cx="2430600" cy="4690889"/>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524" y="1548580"/>
                  <a:ext cx="2399480" cy="4601496"/>
                </a:xfrm>
                <a:prstGeom prst="rect">
                  <a:avLst/>
                </a:prstGeom>
              </p:spPr>
            </p:pic>
            <p:sp>
              <p:nvSpPr>
                <p:cNvPr id="12" name="Rectangle 11"/>
                <p:cNvSpPr/>
                <p:nvPr/>
              </p:nvSpPr>
              <p:spPr>
                <a:xfrm>
                  <a:off x="8388404" y="1459187"/>
                  <a:ext cx="46298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4731910" y="1034563"/>
                <a:ext cx="229582" cy="228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996423" y="1161735"/>
              <a:ext cx="665988" cy="1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200" y="1125226"/>
              <a:ext cx="665988" cy="1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1705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manipulate microbiome composition to treat complex host-commensal pathologies?</a:t>
            </a:r>
            <a:endParaRPr lang="en-US" dirty="0"/>
          </a:p>
        </p:txBody>
      </p:sp>
    </p:spTree>
    <p:extLst>
      <p:ext uri="{BB962C8B-B14F-4D97-AF65-F5344CB8AC3E}">
        <p14:creationId xmlns:p14="http://schemas.microsoft.com/office/powerpoint/2010/main" val="3194963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25344"/>
            <a:ext cx="8229600" cy="1855513"/>
          </a:xfrm>
          <a:prstGeom prst="rect">
            <a:avLst/>
          </a:prstGeom>
        </p:spPr>
      </p:pic>
    </p:spTree>
    <p:extLst>
      <p:ext uri="{BB962C8B-B14F-4D97-AF65-F5344CB8AC3E}">
        <p14:creationId xmlns:p14="http://schemas.microsoft.com/office/powerpoint/2010/main" val="25242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Anxiety and depression are major problems in America</a:t>
            </a:r>
            <a:endParaRPr lang="en-US" dirty="0"/>
          </a:p>
        </p:txBody>
      </p:sp>
      <p:sp>
        <p:nvSpPr>
          <p:cNvPr id="3" name="Content Placeholder 2"/>
          <p:cNvSpPr>
            <a:spLocks noGrp="1"/>
          </p:cNvSpPr>
          <p:nvPr>
            <p:ph idx="1"/>
          </p:nvPr>
        </p:nvSpPr>
        <p:spPr/>
        <p:txBody>
          <a:bodyPr>
            <a:normAutofit/>
          </a:bodyPr>
          <a:lstStyle/>
          <a:p>
            <a:r>
              <a:rPr lang="en-US" sz="2400" dirty="0" smtClean="0">
                <a:latin typeface="+mj-lt"/>
              </a:rPr>
              <a:t>21% of children 13-18 experiences a severe mental disorder at some point in their life</a:t>
            </a:r>
            <a:r>
              <a:rPr lang="en-US" sz="2400" baseline="30000" dirty="0" smtClean="0">
                <a:latin typeface="+mj-lt"/>
              </a:rPr>
              <a:t>1</a:t>
            </a:r>
          </a:p>
          <a:p>
            <a:r>
              <a:rPr lang="en-US" sz="2400" dirty="0" smtClean="0">
                <a:latin typeface="+mj-lt"/>
              </a:rPr>
              <a:t>18% of adults suffer some form of anxiety disorder</a:t>
            </a:r>
            <a:r>
              <a:rPr lang="en-US" sz="2400" baseline="30000" dirty="0" smtClean="0">
                <a:latin typeface="+mj-lt"/>
              </a:rPr>
              <a:t>2</a:t>
            </a:r>
          </a:p>
          <a:p>
            <a:r>
              <a:rPr lang="en-US" sz="2400" dirty="0" smtClean="0">
                <a:latin typeface="+mj-lt"/>
              </a:rPr>
              <a:t>Mood disorders including major depression are the 3</a:t>
            </a:r>
            <a:r>
              <a:rPr lang="en-US" sz="2400" baseline="30000" dirty="0" smtClean="0">
                <a:latin typeface="+mj-lt"/>
              </a:rPr>
              <a:t>rd</a:t>
            </a:r>
            <a:r>
              <a:rPr lang="en-US" sz="2400" dirty="0" smtClean="0">
                <a:latin typeface="+mj-lt"/>
              </a:rPr>
              <a:t> most common cause of hospitalization</a:t>
            </a:r>
            <a:r>
              <a:rPr lang="en-US" sz="2400" baseline="30000" dirty="0" smtClean="0">
                <a:latin typeface="+mj-lt"/>
              </a:rPr>
              <a:t>3</a:t>
            </a:r>
          </a:p>
          <a:p>
            <a:r>
              <a:rPr lang="en-US" sz="2400" dirty="0" smtClean="0">
                <a:latin typeface="+mj-lt"/>
              </a:rPr>
              <a:t>Suicide is the 10</a:t>
            </a:r>
            <a:r>
              <a:rPr lang="en-US" sz="2400" baseline="30000" dirty="0" smtClean="0">
                <a:latin typeface="+mj-lt"/>
              </a:rPr>
              <a:t>th</a:t>
            </a:r>
            <a:r>
              <a:rPr lang="en-US" sz="2400" dirty="0" smtClean="0">
                <a:latin typeface="+mj-lt"/>
              </a:rPr>
              <a:t> leading cause of death in the US, 3</a:t>
            </a:r>
            <a:r>
              <a:rPr lang="en-US" sz="2400" baseline="30000" dirty="0" smtClean="0">
                <a:latin typeface="+mj-lt"/>
              </a:rPr>
              <a:t>rd</a:t>
            </a:r>
            <a:r>
              <a:rPr lang="en-US" sz="2400" dirty="0" smtClean="0">
                <a:latin typeface="+mj-lt"/>
              </a:rPr>
              <a:t> for people aged 10-24</a:t>
            </a:r>
            <a:r>
              <a:rPr lang="en-US" sz="2400" baseline="30000" dirty="0" smtClean="0">
                <a:latin typeface="+mj-lt"/>
              </a:rPr>
              <a:t>4</a:t>
            </a:r>
          </a:p>
        </p:txBody>
      </p:sp>
      <p:sp>
        <p:nvSpPr>
          <p:cNvPr id="4" name="TextBox 3"/>
          <p:cNvSpPr txBox="1"/>
          <p:nvPr/>
        </p:nvSpPr>
        <p:spPr>
          <a:xfrm>
            <a:off x="0" y="4427764"/>
            <a:ext cx="4599336" cy="707886"/>
          </a:xfrm>
          <a:prstGeom prst="rect">
            <a:avLst/>
          </a:prstGeom>
          <a:noFill/>
        </p:spPr>
        <p:txBody>
          <a:bodyPr wrap="none" rtlCol="0">
            <a:spAutoFit/>
          </a:bodyPr>
          <a:lstStyle/>
          <a:p>
            <a:pPr marL="342900" indent="-342900">
              <a:buAutoNum type="arabicPeriod"/>
            </a:pPr>
            <a:r>
              <a:rPr lang="en-US" sz="800" dirty="0" smtClean="0">
                <a:hlinkClick r:id="rId3"/>
              </a:rPr>
              <a:t>http</a:t>
            </a:r>
            <a:r>
              <a:rPr lang="en-US" sz="800" dirty="0">
                <a:hlinkClick r:id="rId3"/>
              </a:rPr>
              <a:t>://</a:t>
            </a:r>
            <a:r>
              <a:rPr lang="en-US" sz="800" dirty="0" smtClean="0">
                <a:hlinkClick r:id="rId3"/>
              </a:rPr>
              <a:t>www.nimh.nih.gov/health/statistics/prevalence/any-disorder-among-children.shtml</a:t>
            </a:r>
            <a:endParaRPr lang="en-US" sz="800" dirty="0" smtClean="0"/>
          </a:p>
          <a:p>
            <a:pPr marL="342900" indent="-342900">
              <a:buAutoNum type="arabicPeriod"/>
            </a:pPr>
            <a:r>
              <a:rPr lang="en-US" sz="800" dirty="0">
                <a:hlinkClick r:id="rId4"/>
              </a:rPr>
              <a:t>http://</a:t>
            </a:r>
            <a:r>
              <a:rPr lang="en-US" sz="800" dirty="0" smtClean="0">
                <a:hlinkClick r:id="rId4"/>
              </a:rPr>
              <a:t>www.nimh.nih.gov/health/statistics/prevalence/any-anxiety-disorder-among-adults.shtml</a:t>
            </a:r>
            <a:endParaRPr lang="en-US" sz="800" dirty="0" smtClean="0"/>
          </a:p>
          <a:p>
            <a:pPr marL="342900" indent="-342900">
              <a:buAutoNum type="arabicPeriod"/>
            </a:pPr>
            <a:r>
              <a:rPr lang="en-US" sz="800" dirty="0">
                <a:hlinkClick r:id="rId5"/>
              </a:rPr>
              <a:t>http://</a:t>
            </a:r>
            <a:r>
              <a:rPr lang="en-US" sz="800" dirty="0" smtClean="0">
                <a:hlinkClick r:id="rId5"/>
              </a:rPr>
              <a:t>www.hcup-us.ahrq.gov/reports/factsandfigures/2009/pdfs/FF_report_2009.pdf</a:t>
            </a:r>
            <a:endParaRPr lang="en-US" sz="800" dirty="0" smtClean="0"/>
          </a:p>
          <a:p>
            <a:pPr marL="342900" indent="-342900">
              <a:buAutoNum type="arabicPeriod"/>
            </a:pPr>
            <a:r>
              <a:rPr lang="en-US" sz="800" dirty="0" smtClean="0">
                <a:hlinkClick r:id="rId6"/>
              </a:rPr>
              <a:t>http</a:t>
            </a:r>
            <a:r>
              <a:rPr lang="en-US" sz="800" dirty="0">
                <a:hlinkClick r:id="rId6"/>
              </a:rPr>
              <a:t>://</a:t>
            </a:r>
            <a:r>
              <a:rPr lang="en-US" sz="800" dirty="0" smtClean="0">
                <a:hlinkClick r:id="rId6"/>
              </a:rPr>
              <a:t>www.suicidology.org/Portals/14/docs/Resources/FactSheets/2013datapgsv2alt.pdf</a:t>
            </a:r>
            <a:endParaRPr lang="en-US" sz="800" dirty="0" smtClean="0"/>
          </a:p>
          <a:p>
            <a:pPr marL="342900" indent="-342900">
              <a:buAutoNum type="arabicPeriod"/>
            </a:pPr>
            <a:r>
              <a:rPr lang="en-US" sz="800" dirty="0" smtClean="0"/>
              <a:t>Data </a:t>
            </a:r>
            <a:r>
              <a:rPr lang="en-US" sz="800" dirty="0"/>
              <a:t>compiled from </a:t>
            </a:r>
            <a:r>
              <a:rPr lang="en-US" sz="800" dirty="0">
                <a:hlinkClick r:id="rId7"/>
              </a:rPr>
              <a:t>https://</a:t>
            </a:r>
            <a:r>
              <a:rPr lang="en-US" sz="800" dirty="0" smtClean="0">
                <a:hlinkClick r:id="rId7"/>
              </a:rPr>
              <a:t>www.nami.org/Learn-More/Mental-Health-By-the-Numbers</a:t>
            </a:r>
            <a:endParaRPr lang="en-US" sz="800" dirty="0" smtClean="0"/>
          </a:p>
        </p:txBody>
      </p:sp>
    </p:spTree>
    <p:extLst>
      <p:ext uri="{BB962C8B-B14F-4D97-AF65-F5344CB8AC3E}">
        <p14:creationId xmlns:p14="http://schemas.microsoft.com/office/powerpoint/2010/main" val="1947396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Inflammatory cytokines correlate with depression and anxiety</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2280" y="1370013"/>
            <a:ext cx="4599439" cy="3262312"/>
          </a:xfrm>
        </p:spPr>
      </p:pic>
      <p:grpSp>
        <p:nvGrpSpPr>
          <p:cNvPr id="7" name="Group 6"/>
          <p:cNvGrpSpPr/>
          <p:nvPr/>
        </p:nvGrpSpPr>
        <p:grpSpPr>
          <a:xfrm>
            <a:off x="1358747" y="1352550"/>
            <a:ext cx="5793485" cy="3586677"/>
            <a:chOff x="1358747" y="1352550"/>
            <a:chExt cx="5793485" cy="358667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352550"/>
              <a:ext cx="5552032" cy="3478955"/>
            </a:xfrm>
            <a:prstGeom prst="rect">
              <a:avLst/>
            </a:prstGeom>
          </p:spPr>
        </p:pic>
        <p:sp>
          <p:nvSpPr>
            <p:cNvPr id="6" name="TextBox 5"/>
            <p:cNvSpPr txBox="1"/>
            <p:nvPr/>
          </p:nvSpPr>
          <p:spPr>
            <a:xfrm>
              <a:off x="1358747" y="4723783"/>
              <a:ext cx="861133" cy="215444"/>
            </a:xfrm>
            <a:prstGeom prst="rect">
              <a:avLst/>
            </a:prstGeom>
            <a:noFill/>
          </p:spPr>
          <p:txBody>
            <a:bodyPr wrap="none" rtlCol="0">
              <a:spAutoFit/>
            </a:bodyPr>
            <a:lstStyle/>
            <a:p>
              <a:r>
                <a:rPr lang="en-US" sz="800" dirty="0" err="1" smtClean="0"/>
                <a:t>Tsao</a:t>
              </a:r>
              <a:r>
                <a:rPr lang="en-US" sz="800" dirty="0" smtClean="0"/>
                <a:t> et. al. 2006</a:t>
              </a:r>
              <a:endParaRPr lang="en-US" sz="800" dirty="0"/>
            </a:p>
          </p:txBody>
        </p:sp>
      </p:grpSp>
    </p:spTree>
    <p:extLst>
      <p:ext uri="{BB962C8B-B14F-4D97-AF65-F5344CB8AC3E}">
        <p14:creationId xmlns:p14="http://schemas.microsoft.com/office/powerpoint/2010/main" val="9934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Inflammatory cytokines correlate with depression and anxiety</a:t>
            </a:r>
          </a:p>
        </p:txBody>
      </p:sp>
      <p:grpSp>
        <p:nvGrpSpPr>
          <p:cNvPr id="4" name="Group 3"/>
          <p:cNvGrpSpPr/>
          <p:nvPr/>
        </p:nvGrpSpPr>
        <p:grpSpPr>
          <a:xfrm>
            <a:off x="740884" y="1376635"/>
            <a:ext cx="7696200" cy="3766865"/>
            <a:chOff x="1447800" y="1208594"/>
            <a:chExt cx="7696200" cy="3766865"/>
          </a:xfrm>
        </p:grpSpPr>
        <p:grpSp>
          <p:nvGrpSpPr>
            <p:cNvPr id="5" name="Group 4"/>
            <p:cNvGrpSpPr/>
            <p:nvPr/>
          </p:nvGrpSpPr>
          <p:grpSpPr>
            <a:xfrm>
              <a:off x="1447800" y="1208594"/>
              <a:ext cx="6642253" cy="3766865"/>
              <a:chOff x="1447800" y="1208594"/>
              <a:chExt cx="6642253" cy="376686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08594"/>
                <a:ext cx="5270653" cy="3766865"/>
              </a:xfrm>
              <a:prstGeom prst="rect">
                <a:avLst/>
              </a:prstGeom>
            </p:spPr>
          </p:pic>
          <p:sp>
            <p:nvSpPr>
              <p:cNvPr id="8" name="Rectangle 7"/>
              <p:cNvSpPr/>
              <p:nvPr/>
            </p:nvSpPr>
            <p:spPr>
              <a:xfrm>
                <a:off x="6718453" y="1352550"/>
                <a:ext cx="1371600" cy="3586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645111" y="1208594"/>
              <a:ext cx="2498889" cy="369332"/>
            </a:xfrm>
            <a:prstGeom prst="rect">
              <a:avLst/>
            </a:prstGeom>
            <a:noFill/>
          </p:spPr>
          <p:txBody>
            <a:bodyPr wrap="none" rtlCol="0">
              <a:spAutoFit/>
            </a:bodyPr>
            <a:lstStyle/>
            <a:p>
              <a:r>
                <a:rPr lang="en-US" dirty="0" err="1" smtClean="0"/>
                <a:t>Felger</a:t>
              </a:r>
              <a:r>
                <a:rPr lang="en-US" dirty="0" smtClean="0"/>
                <a:t> and </a:t>
              </a:r>
              <a:r>
                <a:rPr lang="en-US" dirty="0" err="1" smtClean="0"/>
                <a:t>Lotrich</a:t>
              </a:r>
              <a:r>
                <a:rPr lang="en-US" dirty="0" smtClean="0"/>
                <a:t>,  2013</a:t>
              </a:r>
              <a:endParaRPr lang="en-US" dirty="0"/>
            </a:p>
          </p:txBody>
        </p:sp>
      </p:grpSp>
    </p:spTree>
    <p:extLst>
      <p:ext uri="{BB962C8B-B14F-4D97-AF65-F5344CB8AC3E}">
        <p14:creationId xmlns:p14="http://schemas.microsoft.com/office/powerpoint/2010/main" val="2817637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3463</Words>
  <Application>Microsoft Office PowerPoint</Application>
  <PresentationFormat>On-screen Show (16:9)</PresentationFormat>
  <Paragraphs>176</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A gut (microbiome) feeling about the brain</vt:lpstr>
      <vt:lpstr>PowerPoint Presentation</vt:lpstr>
      <vt:lpstr>PowerPoint Presentation</vt:lpstr>
      <vt:lpstr>DMB alters microflora composition</vt:lpstr>
      <vt:lpstr>Can we manipulate microbiome composition to treat complex host-commensal pathologies?</vt:lpstr>
      <vt:lpstr>PowerPoint Presentation</vt:lpstr>
      <vt:lpstr>Anxiety and depression are major problems in America</vt:lpstr>
      <vt:lpstr>Inflammatory cytokines correlate with depression and anxiety</vt:lpstr>
      <vt:lpstr>Inflammatory cytokines correlate with depression and anxiety</vt:lpstr>
      <vt:lpstr>Gut microbes influence CNS signaling </vt:lpstr>
      <vt:lpstr>Multiple mechanisms implicated along gut-brain-axis</vt:lpstr>
      <vt:lpstr>Ways to alter the microbiome</vt:lpstr>
      <vt:lpstr>Specific bacteria confer antidepressant/anxiolytic properties</vt:lpstr>
      <vt:lpstr>Bimuno® Galacto-Oligosaccharides (BGOS)</vt:lpstr>
      <vt:lpstr>How do we make mice sad/scared?</vt:lpstr>
      <vt:lpstr>Experimental design</vt:lpstr>
      <vt:lpstr>BGSO elevates Bifidobacteria in mouse intestines</vt:lpstr>
      <vt:lpstr>PowerPoint Presentation</vt:lpstr>
      <vt:lpstr>LPS influences locomotor activity but BGSO showed no significant influence</vt:lpstr>
      <vt:lpstr>PowerPoint Presentation</vt:lpstr>
      <vt:lpstr>LPS influences burying behavior but BGSO showed no significant influence</vt:lpstr>
      <vt:lpstr>PowerPoint Presentation</vt:lpstr>
      <vt:lpstr>BGOS attenuates LPS-induced anxiety in LD-box tests</vt:lpstr>
      <vt:lpstr>BGOS attenuates LPS-induced anxiety in LD-box tests</vt:lpstr>
      <vt:lpstr>What could be the mechanism for these changes in behavior?</vt:lpstr>
      <vt:lpstr>BGOS attenuates LPS-induced over-expression of 5-HT2a receptor</vt:lpstr>
      <vt:lpstr>Conclusions</vt:lpstr>
      <vt:lpstr>Conclusions</vt:lpstr>
      <vt:lpstr>Caveats, limitations, weaknesses</vt:lpstr>
      <vt:lpstr>Future directions</vt:lpstr>
      <vt:lpstr>“Drugging repopulating the microbiome”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gut (microbiome) feeling about the brain</dc:title>
  <dc:creator>Eugene Hinderer</dc:creator>
  <cp:lastModifiedBy>Eugene</cp:lastModifiedBy>
  <cp:revision>105</cp:revision>
  <dcterms:created xsi:type="dcterms:W3CDTF">2006-08-16T00:00:00Z</dcterms:created>
  <dcterms:modified xsi:type="dcterms:W3CDTF">2016-07-12T00:02:46Z</dcterms:modified>
</cp:coreProperties>
</file>